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Poppins Heavy" panose="020B0604020202020204" charset="0"/>
      <p:regular r:id="rId18"/>
    </p:embeddedFont>
    <p:embeddedFont>
      <p:font typeface="Poppins Bold" panose="020B0604020202020204" charset="0"/>
      <p:regular r:id="rId19"/>
    </p:embeddedFont>
    <p:embeddedFont>
      <p:font typeface="Poppins Medium" panose="020B0604020202020204" charset="0"/>
      <p:regular r:id="rId20"/>
    </p:embeddedFont>
    <p:embeddedFont>
      <p:font typeface="Poppins Semi-Bold" panose="020B0604020202020204" charset="0"/>
      <p:regular r:id="rId21"/>
    </p:embeddedFont>
    <p:embeddedFont>
      <p:font typeface="Poppins" panose="020B0604020202020204" charset="0"/>
      <p:regular r:id="rId22"/>
    </p:embeddedFont>
    <p:embeddedFont>
      <p:font typeface="Poppins Medium Italics" panose="020B0604020202020204" charset="0"/>
      <p:regular r:id="rId23"/>
    </p:embeddedFont>
    <p:embeddedFont>
      <p:font typeface="Jannah Medium" panose="020B0604020202020204" charset="-7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Jannah Heavy" panose="020B0604020202020204" charset="-78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980389" y="979389"/>
            <a:ext cx="9307611" cy="930761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2"/>
              <a:stretch>
                <a:fillRect r="-7817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1816997" y="-276596"/>
            <a:ext cx="14637502" cy="11629737"/>
            <a:chOff x="0" y="0"/>
            <a:chExt cx="3855145" cy="30629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55145" cy="3062976"/>
            </a:xfrm>
            <a:custGeom>
              <a:avLst/>
              <a:gdLst/>
              <a:ahLst/>
              <a:cxnLst/>
              <a:rect l="l" t="t" r="r" b="b"/>
              <a:pathLst>
                <a:path w="3855145" h="3062976">
                  <a:moveTo>
                    <a:pt x="0" y="0"/>
                  </a:moveTo>
                  <a:lnTo>
                    <a:pt x="3855145" y="0"/>
                  </a:lnTo>
                  <a:lnTo>
                    <a:pt x="3855145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C2333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855145" cy="3120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700000">
            <a:off x="10877795" y="-5191057"/>
            <a:ext cx="5852739" cy="8669109"/>
            <a:chOff x="0" y="0"/>
            <a:chExt cx="1541462" cy="22832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2700000">
            <a:off x="10877795" y="-5551814"/>
            <a:ext cx="5852739" cy="8669109"/>
            <a:chOff x="0" y="0"/>
            <a:chExt cx="1541462" cy="22832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2700000">
            <a:off x="10877795" y="-6010958"/>
            <a:ext cx="5852739" cy="8669109"/>
            <a:chOff x="0" y="0"/>
            <a:chExt cx="1541462" cy="22832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-4083813" y="5839527"/>
            <a:ext cx="1322781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-1273518" y="8298180"/>
            <a:ext cx="7315200" cy="3977640"/>
          </a:xfrm>
          <a:custGeom>
            <a:avLst/>
            <a:gdLst/>
            <a:ahLst/>
            <a:cxnLst/>
            <a:rect l="l" t="t" r="r" b="b"/>
            <a:pathLst>
              <a:path w="7315200" h="3977640">
                <a:moveTo>
                  <a:pt x="0" y="0"/>
                </a:moveTo>
                <a:lnTo>
                  <a:pt x="7315200" y="0"/>
                </a:lnTo>
                <a:lnTo>
                  <a:pt x="7315200" y="3977640"/>
                </a:lnTo>
                <a:lnTo>
                  <a:pt x="0" y="3977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8100000" flipV="1">
            <a:off x="-3475881" y="1121409"/>
            <a:ext cx="9401653" cy="429307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5">
              <a:alphaModFix amt="50000"/>
            </a:blip>
            <a:stretch>
              <a:fillRect b="-332517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3991996"/>
            <a:ext cx="11244321" cy="177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707"/>
              </a:lnSpc>
              <a:spcBef>
                <a:spcPct val="0"/>
              </a:spcBef>
            </a:pPr>
            <a:r>
              <a:rPr lang="en-US" sz="9791" b="1" spc="-714">
                <a:solidFill>
                  <a:srgbClr val="FFFFFF"/>
                </a:solidFill>
                <a:latin typeface="Poppins Heavy"/>
                <a:ea typeface="Poppins Heavy"/>
                <a:cs typeface="Poppins Heavy"/>
                <a:sym typeface="Poppins Heavy"/>
              </a:rPr>
              <a:t>PLANO DE  AÇÃO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5877627"/>
            <a:ext cx="4854836" cy="51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7"/>
              </a:lnSpc>
            </a:pPr>
            <a:r>
              <a:rPr lang="en-US" sz="292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EXERCÍCIO 2024/2025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10774" y="0"/>
            <a:ext cx="8477226" cy="10287000"/>
          </a:xfrm>
          <a:custGeom>
            <a:avLst/>
            <a:gdLst/>
            <a:ahLst/>
            <a:cxnLst/>
            <a:rect l="l" t="t" r="r" b="b"/>
            <a:pathLst>
              <a:path w="8477226" h="10287000">
                <a:moveTo>
                  <a:pt x="0" y="0"/>
                </a:moveTo>
                <a:lnTo>
                  <a:pt x="8477226" y="0"/>
                </a:lnTo>
                <a:lnTo>
                  <a:pt x="84772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201" r="-39935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700000">
            <a:off x="-6727590" y="-4916355"/>
            <a:ext cx="6664400" cy="8669109"/>
            <a:chOff x="0" y="0"/>
            <a:chExt cx="1755233" cy="22832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E1F22">
                  <a:alpha val="89804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755233" cy="231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2736821"/>
            <a:ext cx="7928980" cy="6336875"/>
            <a:chOff x="0" y="0"/>
            <a:chExt cx="2088291" cy="16689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88291" cy="1668971"/>
            </a:xfrm>
            <a:custGeom>
              <a:avLst/>
              <a:gdLst/>
              <a:ahLst/>
              <a:cxnLst/>
              <a:rect l="l" t="t" r="r" b="b"/>
              <a:pathLst>
                <a:path w="2088291" h="1668971">
                  <a:moveTo>
                    <a:pt x="0" y="0"/>
                  </a:moveTo>
                  <a:lnTo>
                    <a:pt x="2088291" y="0"/>
                  </a:lnTo>
                  <a:lnTo>
                    <a:pt x="2088291" y="1668971"/>
                  </a:lnTo>
                  <a:lnTo>
                    <a:pt x="0" y="1668971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088291" cy="1707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700000">
            <a:off x="6238149" y="8464423"/>
            <a:ext cx="6664400" cy="8669109"/>
            <a:chOff x="0" y="0"/>
            <a:chExt cx="1755233" cy="22832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78364">
                  <a:alpha val="89804"/>
                </a:srgbClr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755233" cy="231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-7036629" y="2386464"/>
            <a:ext cx="13227813" cy="0"/>
          </a:xfrm>
          <a:prstGeom prst="line">
            <a:avLst/>
          </a:prstGeom>
          <a:ln w="38100" cap="flat">
            <a:solidFill>
              <a:srgbClr val="EEEEE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57816" y="1456623"/>
            <a:ext cx="9534408" cy="10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8"/>
              </a:lnSpc>
            </a:pPr>
            <a:r>
              <a:rPr lang="en-US" sz="5892" b="1">
                <a:solidFill>
                  <a:srgbClr val="278364"/>
                </a:solidFill>
                <a:latin typeface="Jannah Medium"/>
                <a:ea typeface="Jannah Medium"/>
                <a:cs typeface="Jannah Medium"/>
                <a:sym typeface="Jannah Medium"/>
              </a:rPr>
              <a:t>Objetivos Estratégicos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09604" y="3065924"/>
            <a:ext cx="7367173" cy="471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79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São resultados futuros que se pretende atingir. São alvos que se pretende alcançar dentro de um certo espaço de tempo, aplicando determinados recursos disponíveis ou possíveis.</a:t>
            </a:r>
          </a:p>
          <a:p>
            <a:pPr algn="just">
              <a:lnSpc>
                <a:spcPts val="4199"/>
              </a:lnSpc>
            </a:pPr>
            <a:endParaRPr lang="en-US" sz="2799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199"/>
              </a:lnSpc>
            </a:pPr>
            <a:r>
              <a:rPr lang="en-US" sz="279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Dito isso, a seguir serão demonstrados os objetivos estratégicos do JUSSARAPREV.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8178172" y="-837457"/>
            <a:ext cx="5852739" cy="8669109"/>
            <a:chOff x="0" y="0"/>
            <a:chExt cx="1541462" cy="2283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8663947" y="-837457"/>
            <a:ext cx="5852739" cy="8669109"/>
            <a:chOff x="0" y="0"/>
            <a:chExt cx="1541462" cy="2283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1799447" y="-7402081"/>
            <a:ext cx="6664400" cy="8669109"/>
            <a:chOff x="0" y="0"/>
            <a:chExt cx="1755233" cy="22832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ED3237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55233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987931"/>
            <a:ext cx="9172262" cy="598138"/>
            <a:chOff x="0" y="0"/>
            <a:chExt cx="2757678" cy="1798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57678" cy="179833"/>
            </a:xfrm>
            <a:custGeom>
              <a:avLst/>
              <a:gdLst/>
              <a:ahLst/>
              <a:cxnLst/>
              <a:rect l="l" t="t" r="r" b="b"/>
              <a:pathLst>
                <a:path w="2757678" h="179833">
                  <a:moveTo>
                    <a:pt x="0" y="0"/>
                  </a:moveTo>
                  <a:lnTo>
                    <a:pt x="2757678" y="0"/>
                  </a:lnTo>
                  <a:lnTo>
                    <a:pt x="2757678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DE1F2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757678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29760" y="9987931"/>
            <a:ext cx="9172262" cy="598138"/>
            <a:chOff x="0" y="0"/>
            <a:chExt cx="2757678" cy="1798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57678" cy="179833"/>
            </a:xfrm>
            <a:custGeom>
              <a:avLst/>
              <a:gdLst/>
              <a:ahLst/>
              <a:cxnLst/>
              <a:rect l="l" t="t" r="r" b="b"/>
              <a:pathLst>
                <a:path w="2757678" h="179833">
                  <a:moveTo>
                    <a:pt x="0" y="0"/>
                  </a:moveTo>
                  <a:lnTo>
                    <a:pt x="2757678" y="0"/>
                  </a:lnTo>
                  <a:lnTo>
                    <a:pt x="2757678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18914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57678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42881" y="857250"/>
            <a:ext cx="9318711" cy="112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>
                <a:solidFill>
                  <a:srgbClr val="18914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Objetivos Estratégicos</a:t>
            </a:r>
          </a:p>
        </p:txBody>
      </p:sp>
      <p:graphicFrame>
        <p:nvGraphicFramePr>
          <p:cNvPr id="18" name="Table 18"/>
          <p:cNvGraphicFramePr>
            <a:graphicFrameLocks noGrp="1"/>
          </p:cNvGraphicFramePr>
          <p:nvPr/>
        </p:nvGraphicFramePr>
        <p:xfrm>
          <a:off x="842881" y="2971510"/>
          <a:ext cx="16573759" cy="6019800"/>
        </p:xfrm>
        <a:graphic>
          <a:graphicData uri="http://schemas.openxmlformats.org/drawingml/2006/table">
            <a:tbl>
              <a:tblPr/>
              <a:tblGrid>
                <a:gridCol w="3052923"/>
                <a:gridCol w="2873759"/>
                <a:gridCol w="3494556"/>
                <a:gridCol w="2287391"/>
                <a:gridCol w="2462370"/>
                <a:gridCol w="2402760"/>
              </a:tblGrid>
              <a:tr h="920224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ÁREA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AÇÕES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RESPONSÁVEL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PRAZO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STATUS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</a:tr>
              <a:tr h="1274894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Governança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Implantação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Plano de 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Diretoria Executiva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Outubro/2024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94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Governança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Implantação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Regimento Interno dos Órgãos Colegiados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Diretoria Executiva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Novembro/2024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94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Governança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Implantação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Código de Ética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Diretoria Executiva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Novembro/2024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94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Governança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Implantação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Política de Segurança da Informação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Diretoria Executiva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Novembro/2024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8178172" y="-837457"/>
            <a:ext cx="5852739" cy="8669109"/>
            <a:chOff x="0" y="0"/>
            <a:chExt cx="1541462" cy="2283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8663947" y="-837457"/>
            <a:ext cx="5852739" cy="8669109"/>
            <a:chOff x="0" y="0"/>
            <a:chExt cx="1541462" cy="2283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1799447" y="-7402081"/>
            <a:ext cx="6664400" cy="8669109"/>
            <a:chOff x="0" y="0"/>
            <a:chExt cx="1755233" cy="22832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ED3237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55233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987931"/>
            <a:ext cx="9172262" cy="598138"/>
            <a:chOff x="0" y="0"/>
            <a:chExt cx="2757678" cy="1798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57678" cy="179833"/>
            </a:xfrm>
            <a:custGeom>
              <a:avLst/>
              <a:gdLst/>
              <a:ahLst/>
              <a:cxnLst/>
              <a:rect l="l" t="t" r="r" b="b"/>
              <a:pathLst>
                <a:path w="2757678" h="179833">
                  <a:moveTo>
                    <a:pt x="0" y="0"/>
                  </a:moveTo>
                  <a:lnTo>
                    <a:pt x="2757678" y="0"/>
                  </a:lnTo>
                  <a:lnTo>
                    <a:pt x="2757678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DE1F2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757678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29760" y="9987931"/>
            <a:ext cx="9172262" cy="598138"/>
            <a:chOff x="0" y="0"/>
            <a:chExt cx="2757678" cy="1798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57678" cy="179833"/>
            </a:xfrm>
            <a:custGeom>
              <a:avLst/>
              <a:gdLst/>
              <a:ahLst/>
              <a:cxnLst/>
              <a:rect l="l" t="t" r="r" b="b"/>
              <a:pathLst>
                <a:path w="2757678" h="179833">
                  <a:moveTo>
                    <a:pt x="0" y="0"/>
                  </a:moveTo>
                  <a:lnTo>
                    <a:pt x="2757678" y="0"/>
                  </a:lnTo>
                  <a:lnTo>
                    <a:pt x="2757678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18914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57678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42881" y="857250"/>
            <a:ext cx="9318711" cy="112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>
                <a:solidFill>
                  <a:srgbClr val="18914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Objetivos Estratégicos</a:t>
            </a:r>
          </a:p>
        </p:txBody>
      </p:sp>
      <p:graphicFrame>
        <p:nvGraphicFramePr>
          <p:cNvPr id="18" name="Table 18"/>
          <p:cNvGraphicFramePr>
            <a:graphicFrameLocks noGrp="1"/>
          </p:cNvGraphicFramePr>
          <p:nvPr/>
        </p:nvGraphicFramePr>
        <p:xfrm>
          <a:off x="610366" y="3041607"/>
          <a:ext cx="17123791" cy="5887821"/>
        </p:xfrm>
        <a:graphic>
          <a:graphicData uri="http://schemas.openxmlformats.org/drawingml/2006/table">
            <a:tbl>
              <a:tblPr/>
              <a:tblGrid>
                <a:gridCol w="3154241"/>
                <a:gridCol w="2969130"/>
                <a:gridCol w="3610530"/>
                <a:gridCol w="2387035"/>
                <a:gridCol w="2520355"/>
                <a:gridCol w="2482501"/>
              </a:tblGrid>
              <a:tr h="94911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ÁREA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AÇÕES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RESPONSÁVEL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PRAZO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STATUS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</a:tr>
              <a:tr h="118879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Governança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Implantação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Fluxograma e Manuais do Dpt. de Benefícios e Arrecadação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Diretoria Executiva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Dezembro/2024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951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Governança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Implantação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Relatório de Governança Corporativa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Diretoria Executiva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Março/2025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 iniciar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481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Governança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Implantação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Relatório de Controle Interno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Diretoria Executiva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Janeiro/2025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 iniciar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481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Governança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Implantação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Plano de Capacitação p/ os servidores do RPPS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Diretoria Executiva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Dezembro/2024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8178172" y="-837457"/>
            <a:ext cx="5852739" cy="8669109"/>
            <a:chOff x="0" y="0"/>
            <a:chExt cx="1541462" cy="2283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8663947" y="-837457"/>
            <a:ext cx="5852739" cy="8669109"/>
            <a:chOff x="0" y="0"/>
            <a:chExt cx="1541462" cy="2283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1799447" y="-7402081"/>
            <a:ext cx="6664400" cy="8669109"/>
            <a:chOff x="0" y="0"/>
            <a:chExt cx="1755233" cy="22832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ED3237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55233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987931"/>
            <a:ext cx="9172262" cy="598138"/>
            <a:chOff x="0" y="0"/>
            <a:chExt cx="2757678" cy="1798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57678" cy="179833"/>
            </a:xfrm>
            <a:custGeom>
              <a:avLst/>
              <a:gdLst/>
              <a:ahLst/>
              <a:cxnLst/>
              <a:rect l="l" t="t" r="r" b="b"/>
              <a:pathLst>
                <a:path w="2757678" h="179833">
                  <a:moveTo>
                    <a:pt x="0" y="0"/>
                  </a:moveTo>
                  <a:lnTo>
                    <a:pt x="2757678" y="0"/>
                  </a:lnTo>
                  <a:lnTo>
                    <a:pt x="2757678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DE1F2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757678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29760" y="9987931"/>
            <a:ext cx="9172262" cy="598138"/>
            <a:chOff x="0" y="0"/>
            <a:chExt cx="2757678" cy="1798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57678" cy="179833"/>
            </a:xfrm>
            <a:custGeom>
              <a:avLst/>
              <a:gdLst/>
              <a:ahLst/>
              <a:cxnLst/>
              <a:rect l="l" t="t" r="r" b="b"/>
              <a:pathLst>
                <a:path w="2757678" h="179833">
                  <a:moveTo>
                    <a:pt x="0" y="0"/>
                  </a:moveTo>
                  <a:lnTo>
                    <a:pt x="2757678" y="0"/>
                  </a:lnTo>
                  <a:lnTo>
                    <a:pt x="2757678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18914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57678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42881" y="857250"/>
            <a:ext cx="9318711" cy="112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>
                <a:solidFill>
                  <a:srgbClr val="18914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Objetivos Estratégicos</a:t>
            </a:r>
          </a:p>
        </p:txBody>
      </p:sp>
      <p:graphicFrame>
        <p:nvGraphicFramePr>
          <p:cNvPr id="18" name="Table 18"/>
          <p:cNvGraphicFramePr>
            <a:graphicFrameLocks noGrp="1"/>
          </p:cNvGraphicFramePr>
          <p:nvPr/>
        </p:nvGraphicFramePr>
        <p:xfrm>
          <a:off x="685541" y="3041607"/>
          <a:ext cx="16573759" cy="5887821"/>
        </p:xfrm>
        <a:graphic>
          <a:graphicData uri="http://schemas.openxmlformats.org/drawingml/2006/table">
            <a:tbl>
              <a:tblPr/>
              <a:tblGrid>
                <a:gridCol w="3052923"/>
                <a:gridCol w="2873759"/>
                <a:gridCol w="3494556"/>
                <a:gridCol w="2287391"/>
                <a:gridCol w="2462370"/>
                <a:gridCol w="2402760"/>
              </a:tblGrid>
              <a:tr h="94911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ÁREA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AÇÕES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RESPONSÁVEL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PRAZO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STATUS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</a:tr>
              <a:tr h="118879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Investimentos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1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Diversificação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Política de Investimentos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Gestor de Recursos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Anual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95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Investimentos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1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Diversificação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Relatórios Analíticos de Investimentos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Gestor de Recursos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Mensal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48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Investimentos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1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Diversificação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Relatório de Análise de Carteira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Gestor de Recursos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Mensal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48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Investimentos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1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Diversificação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Relatório de Análise de Fundos de Investimentos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Gestor de Recursos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Semestral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8178172" y="-837457"/>
            <a:ext cx="5852739" cy="8669109"/>
            <a:chOff x="0" y="0"/>
            <a:chExt cx="1541462" cy="2283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8663947" y="-837457"/>
            <a:ext cx="5852739" cy="8669109"/>
            <a:chOff x="0" y="0"/>
            <a:chExt cx="1541462" cy="2283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1799447" y="-7402081"/>
            <a:ext cx="6664400" cy="8669109"/>
            <a:chOff x="0" y="0"/>
            <a:chExt cx="1755233" cy="22832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ED3237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55233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987931"/>
            <a:ext cx="9172262" cy="598138"/>
            <a:chOff x="0" y="0"/>
            <a:chExt cx="2757678" cy="1798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57678" cy="179833"/>
            </a:xfrm>
            <a:custGeom>
              <a:avLst/>
              <a:gdLst/>
              <a:ahLst/>
              <a:cxnLst/>
              <a:rect l="l" t="t" r="r" b="b"/>
              <a:pathLst>
                <a:path w="2757678" h="179833">
                  <a:moveTo>
                    <a:pt x="0" y="0"/>
                  </a:moveTo>
                  <a:lnTo>
                    <a:pt x="2757678" y="0"/>
                  </a:lnTo>
                  <a:lnTo>
                    <a:pt x="2757678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DE1F2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757678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29760" y="9987931"/>
            <a:ext cx="9172262" cy="598138"/>
            <a:chOff x="0" y="0"/>
            <a:chExt cx="2757678" cy="1798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57678" cy="179833"/>
            </a:xfrm>
            <a:custGeom>
              <a:avLst/>
              <a:gdLst/>
              <a:ahLst/>
              <a:cxnLst/>
              <a:rect l="l" t="t" r="r" b="b"/>
              <a:pathLst>
                <a:path w="2757678" h="179833">
                  <a:moveTo>
                    <a:pt x="0" y="0"/>
                  </a:moveTo>
                  <a:lnTo>
                    <a:pt x="2757678" y="0"/>
                  </a:lnTo>
                  <a:lnTo>
                    <a:pt x="2757678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18914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57678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42881" y="857250"/>
            <a:ext cx="9318711" cy="112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>
                <a:solidFill>
                  <a:srgbClr val="18914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Objetivos Estratégicos</a:t>
            </a:r>
          </a:p>
        </p:txBody>
      </p:sp>
      <p:graphicFrame>
        <p:nvGraphicFramePr>
          <p:cNvPr id="18" name="Table 18"/>
          <p:cNvGraphicFramePr>
            <a:graphicFrameLocks noGrp="1"/>
          </p:cNvGraphicFramePr>
          <p:nvPr/>
        </p:nvGraphicFramePr>
        <p:xfrm>
          <a:off x="685541" y="3086100"/>
          <a:ext cx="16871693" cy="5981700"/>
        </p:xfrm>
        <a:graphic>
          <a:graphicData uri="http://schemas.openxmlformats.org/drawingml/2006/table">
            <a:tbl>
              <a:tblPr/>
              <a:tblGrid>
                <a:gridCol w="3107804"/>
                <a:gridCol w="2925419"/>
                <a:gridCol w="3557375"/>
                <a:gridCol w="2328509"/>
                <a:gridCol w="2506634"/>
                <a:gridCol w="2445953"/>
              </a:tblGrid>
              <a:tr h="949020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ÁREA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AÇÕES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RESPONSÁVEL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PRAZO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STATUS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</a:tr>
              <a:tr h="161045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Benefícios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Censo Cadastral dos Servidores Públicos Aposentados e Pensionistas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Realizar o censo previdenciário de no mínimo 80% dos servidores ativos, aposentados e pensionistas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Responsável pela área de Benefícios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Anual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42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Benefícios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Garantir a consistência da base cadastral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Elaborar a política </a:t>
                      </a: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 atualização cadastral (censo, recadastramento,  prova de vida)  para sanear e manter a base  cadastral atualizada.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Responsável pela área de Benefícios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Anual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Março/2025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802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Benefícios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Melhorar o banco de 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dados para estudo 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atuarial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Aprimorar o  sistema a fim de emitir relatórios,  conforme os dados exigidos para estudo atuarial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Responsável pela área de Benefícios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Anual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Outubro/2025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10774" y="0"/>
            <a:ext cx="8477226" cy="10287000"/>
          </a:xfrm>
          <a:custGeom>
            <a:avLst/>
            <a:gdLst/>
            <a:ahLst/>
            <a:cxnLst/>
            <a:rect l="l" t="t" r="r" b="b"/>
            <a:pathLst>
              <a:path w="8477226" h="10287000">
                <a:moveTo>
                  <a:pt x="0" y="0"/>
                </a:moveTo>
                <a:lnTo>
                  <a:pt x="8477226" y="0"/>
                </a:lnTo>
                <a:lnTo>
                  <a:pt x="84772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201" r="-39935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700000">
            <a:off x="-6727590" y="-4916355"/>
            <a:ext cx="6664400" cy="8669109"/>
            <a:chOff x="0" y="0"/>
            <a:chExt cx="1755233" cy="22832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E1F22">
                  <a:alpha val="89804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755233" cy="231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3258" y="2759739"/>
            <a:ext cx="8663523" cy="3426287"/>
            <a:chOff x="0" y="0"/>
            <a:chExt cx="2281751" cy="9023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81751" cy="902397"/>
            </a:xfrm>
            <a:custGeom>
              <a:avLst/>
              <a:gdLst/>
              <a:ahLst/>
              <a:cxnLst/>
              <a:rect l="l" t="t" r="r" b="b"/>
              <a:pathLst>
                <a:path w="2281751" h="902397">
                  <a:moveTo>
                    <a:pt x="0" y="0"/>
                  </a:moveTo>
                  <a:lnTo>
                    <a:pt x="2281751" y="0"/>
                  </a:lnTo>
                  <a:lnTo>
                    <a:pt x="2281751" y="902397"/>
                  </a:lnTo>
                  <a:lnTo>
                    <a:pt x="0" y="902397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281751" cy="940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700000">
            <a:off x="6238149" y="8464423"/>
            <a:ext cx="6664400" cy="8669109"/>
            <a:chOff x="0" y="0"/>
            <a:chExt cx="1755233" cy="22832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78364">
                  <a:alpha val="89804"/>
                </a:srgbClr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755233" cy="231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-7036629" y="2386464"/>
            <a:ext cx="13227813" cy="0"/>
          </a:xfrm>
          <a:prstGeom prst="line">
            <a:avLst/>
          </a:prstGeom>
          <a:ln w="38100" cap="flat">
            <a:solidFill>
              <a:srgbClr val="EEEEE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57816" y="1456623"/>
            <a:ext cx="9534408" cy="10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8"/>
              </a:lnSpc>
            </a:pPr>
            <a:r>
              <a:rPr lang="en-US" sz="5892" b="1">
                <a:solidFill>
                  <a:srgbClr val="278364"/>
                </a:solidFill>
                <a:latin typeface="Jannah Medium"/>
                <a:ea typeface="Jannah Medium"/>
                <a:cs typeface="Jannah Medium"/>
                <a:sym typeface="Jannah Medium"/>
              </a:rPr>
              <a:t>Monitoramento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4162" y="3088842"/>
            <a:ext cx="8260745" cy="261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79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O monitoramento do Plano de Ação do JUSSARAPREV ocorrerá conforme periodicidade de reuniões da Diretoria Executiva e relatório de acompanhamento semestral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8205384"/>
            <a:ext cx="18288000" cy="769539"/>
          </a:xfrm>
          <a:custGeom>
            <a:avLst/>
            <a:gdLst/>
            <a:ahLst/>
            <a:cxnLst/>
            <a:rect l="l" t="t" r="r" b="b"/>
            <a:pathLst>
              <a:path w="18288000" h="769539">
                <a:moveTo>
                  <a:pt x="0" y="0"/>
                </a:moveTo>
                <a:lnTo>
                  <a:pt x="18288000" y="0"/>
                </a:lnTo>
                <a:lnTo>
                  <a:pt x="18288000" y="769539"/>
                </a:lnTo>
                <a:lnTo>
                  <a:pt x="0" y="769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3761" r="-1848" b="-39568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924053"/>
            <a:ext cx="18288000" cy="769539"/>
          </a:xfrm>
          <a:custGeom>
            <a:avLst/>
            <a:gdLst/>
            <a:ahLst/>
            <a:cxnLst/>
            <a:rect l="l" t="t" r="r" b="b"/>
            <a:pathLst>
              <a:path w="18288000" h="769539">
                <a:moveTo>
                  <a:pt x="0" y="0"/>
                </a:moveTo>
                <a:lnTo>
                  <a:pt x="18288000" y="0"/>
                </a:lnTo>
                <a:lnTo>
                  <a:pt x="18288000" y="769539"/>
                </a:lnTo>
                <a:lnTo>
                  <a:pt x="0" y="769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804" r="-2804" b="-39568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04600" y="2101503"/>
            <a:ext cx="9850479" cy="96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28"/>
              </a:lnSpc>
            </a:pPr>
            <a:r>
              <a:rPr lang="en-US" sz="5592" b="1">
                <a:solidFill>
                  <a:srgbClr val="278364"/>
                </a:solidFill>
                <a:latin typeface="Jannah Medium"/>
                <a:ea typeface="Jannah Medium"/>
                <a:cs typeface="Jannah Medium"/>
                <a:sym typeface="Jannah Medium"/>
              </a:rPr>
              <a:t>Quadro de Responsáveis</a:t>
            </a:r>
          </a:p>
        </p:txBody>
      </p:sp>
      <p:grpSp>
        <p:nvGrpSpPr>
          <p:cNvPr id="5" name="Group 5"/>
          <p:cNvGrpSpPr/>
          <p:nvPr/>
        </p:nvGrpSpPr>
        <p:grpSpPr>
          <a:xfrm rot="-2700000">
            <a:off x="-7500356" y="-3876785"/>
            <a:ext cx="6664400" cy="8669109"/>
            <a:chOff x="0" y="0"/>
            <a:chExt cx="1755233" cy="2283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23D54">
                  <a:alpha val="89804"/>
                </a:srgbClr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55233" cy="231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8689332" y="4255599"/>
            <a:ext cx="6664400" cy="8669109"/>
            <a:chOff x="0" y="0"/>
            <a:chExt cx="1755233" cy="22832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23D54">
                  <a:alpha val="89804"/>
                </a:srgbClr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755233" cy="231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63153" y="3887338"/>
            <a:ext cx="572493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02"/>
              </a:lnSpc>
            </a:pPr>
            <a:r>
              <a:rPr lang="en-US" sz="283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Márcio Oliveira Apolinário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63153" y="4277863"/>
            <a:ext cx="4420850" cy="42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7"/>
              </a:lnSpc>
            </a:pPr>
            <a:r>
              <a:rPr lang="en-US" sz="2300" b="1" i="1" spc="506">
                <a:solidFill>
                  <a:srgbClr val="278364"/>
                </a:solidFill>
                <a:latin typeface="Poppins Medium Italics"/>
                <a:ea typeface="Poppins Medium Italics"/>
                <a:cs typeface="Poppins Medium Italics"/>
                <a:sym typeface="Poppins Medium Italics"/>
              </a:rPr>
              <a:t>Diretor Presidente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63153" y="5254679"/>
            <a:ext cx="662016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02"/>
              </a:lnSpc>
            </a:pPr>
            <a:r>
              <a:rPr lang="en-US" sz="283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Laura de Fatima Morroti Vieira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63153" y="5645204"/>
            <a:ext cx="5724934" cy="42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7"/>
              </a:lnSpc>
            </a:pPr>
            <a:r>
              <a:rPr lang="en-US" sz="2300" b="1" i="1" spc="506">
                <a:solidFill>
                  <a:srgbClr val="278364"/>
                </a:solidFill>
                <a:latin typeface="Poppins Medium Italics"/>
                <a:ea typeface="Poppins Medium Italics"/>
                <a:cs typeface="Poppins Medium Italics"/>
                <a:sym typeface="Poppins Medium Italics"/>
              </a:rPr>
              <a:t>Diretora Financeira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63153" y="6617770"/>
            <a:ext cx="662016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02"/>
              </a:lnSpc>
            </a:pPr>
            <a:r>
              <a:rPr lang="en-US" sz="283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Aparecida Pivato Versuti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63153" y="7008295"/>
            <a:ext cx="5724934" cy="42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7"/>
              </a:lnSpc>
            </a:pPr>
            <a:r>
              <a:rPr lang="en-US" sz="2300" b="1" i="1" spc="506">
                <a:solidFill>
                  <a:srgbClr val="278364"/>
                </a:solidFill>
                <a:latin typeface="Poppins Medium Italics"/>
                <a:ea typeface="Poppins Medium Italics"/>
                <a:cs typeface="Poppins Medium Italics"/>
                <a:sym typeface="Poppins Medium Italics"/>
              </a:rPr>
              <a:t>Diretora Administrativa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555079" y="0"/>
            <a:ext cx="6732921" cy="6062687"/>
            <a:chOff x="0" y="0"/>
            <a:chExt cx="8977229" cy="8083583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/>
            <a:srcRect l="21680" r="21680"/>
            <a:stretch>
              <a:fillRect/>
            </a:stretch>
          </p:blipFill>
          <p:spPr>
            <a:xfrm>
              <a:off x="0" y="0"/>
              <a:ext cx="8977229" cy="8083583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11555079" y="6062687"/>
            <a:ext cx="6732921" cy="4224313"/>
            <a:chOff x="0" y="0"/>
            <a:chExt cx="8977229" cy="5632417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/>
            <a:srcRect t="2944" b="2944"/>
            <a:stretch>
              <a:fillRect/>
            </a:stretch>
          </p:blipFill>
          <p:spPr>
            <a:xfrm>
              <a:off x="0" y="0"/>
              <a:ext cx="8977229" cy="5632417"/>
            </a:xfrm>
            <a:prstGeom prst="rect">
              <a:avLst/>
            </a:prstGeom>
          </p:spPr>
        </p:pic>
      </p:grpSp>
      <p:sp>
        <p:nvSpPr>
          <p:cNvPr id="21" name="AutoShape 21"/>
          <p:cNvSpPr/>
          <p:nvPr/>
        </p:nvSpPr>
        <p:spPr>
          <a:xfrm>
            <a:off x="11555079" y="6065320"/>
            <a:ext cx="11555079" cy="0"/>
          </a:xfrm>
          <a:prstGeom prst="line">
            <a:avLst/>
          </a:prstGeom>
          <a:ln w="114300" cap="flat">
            <a:solidFill>
              <a:srgbClr val="DE1F2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1555079" y="0"/>
            <a:ext cx="0" cy="10287000"/>
          </a:xfrm>
          <a:prstGeom prst="line">
            <a:avLst/>
          </a:prstGeom>
          <a:ln w="133350" cap="flat">
            <a:solidFill>
              <a:srgbClr val="18914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0" y="10287000"/>
            <a:ext cx="11555079" cy="0"/>
          </a:xfrm>
          <a:prstGeom prst="line">
            <a:avLst/>
          </a:prstGeom>
          <a:ln w="238125" cap="flat">
            <a:solidFill>
              <a:srgbClr val="DE1F2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0792781" y="5131064"/>
            <a:ext cx="1524596" cy="1524596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333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0985972" y="5326385"/>
            <a:ext cx="1138213" cy="1138213"/>
          </a:xfrm>
          <a:custGeom>
            <a:avLst/>
            <a:gdLst/>
            <a:ahLst/>
            <a:cxnLst/>
            <a:rect l="l" t="t" r="r" b="b"/>
            <a:pathLst>
              <a:path w="1138213" h="1138213">
                <a:moveTo>
                  <a:pt x="0" y="0"/>
                </a:moveTo>
                <a:lnTo>
                  <a:pt x="1138213" y="0"/>
                </a:lnTo>
                <a:lnTo>
                  <a:pt x="1138213" y="1138213"/>
                </a:lnTo>
                <a:lnTo>
                  <a:pt x="0" y="11382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10767" y="1280153"/>
            <a:ext cx="11132059" cy="8447623"/>
            <a:chOff x="0" y="0"/>
            <a:chExt cx="2931900" cy="22248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31900" cy="2224888"/>
            </a:xfrm>
            <a:custGeom>
              <a:avLst/>
              <a:gdLst/>
              <a:ahLst/>
              <a:cxnLst/>
              <a:rect l="l" t="t" r="r" b="b"/>
              <a:pathLst>
                <a:path w="2931900" h="2224888">
                  <a:moveTo>
                    <a:pt x="0" y="0"/>
                  </a:moveTo>
                  <a:lnTo>
                    <a:pt x="2931900" y="0"/>
                  </a:lnTo>
                  <a:lnTo>
                    <a:pt x="2931900" y="2224888"/>
                  </a:lnTo>
                  <a:lnTo>
                    <a:pt x="0" y="2224888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31900" cy="2282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80843" y="1634638"/>
            <a:ext cx="10355886" cy="7623662"/>
            <a:chOff x="0" y="0"/>
            <a:chExt cx="2727476" cy="20078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7476" cy="2007878"/>
            </a:xfrm>
            <a:custGeom>
              <a:avLst/>
              <a:gdLst/>
              <a:ahLst/>
              <a:cxnLst/>
              <a:rect l="l" t="t" r="r" b="b"/>
              <a:pathLst>
                <a:path w="2727476" h="2007878">
                  <a:moveTo>
                    <a:pt x="0" y="0"/>
                  </a:moveTo>
                  <a:lnTo>
                    <a:pt x="2727476" y="0"/>
                  </a:lnTo>
                  <a:lnTo>
                    <a:pt x="2727476" y="2007878"/>
                  </a:lnTo>
                  <a:lnTo>
                    <a:pt x="0" y="2007878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18914C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727476" cy="2065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545175" y="157631"/>
            <a:ext cx="11197651" cy="482789"/>
          </a:xfrm>
          <a:custGeom>
            <a:avLst/>
            <a:gdLst/>
            <a:ahLst/>
            <a:cxnLst/>
            <a:rect l="l" t="t" r="r" b="b"/>
            <a:pathLst>
              <a:path w="11197651" h="482789">
                <a:moveTo>
                  <a:pt x="0" y="0"/>
                </a:moveTo>
                <a:lnTo>
                  <a:pt x="11197650" y="0"/>
                </a:lnTo>
                <a:lnTo>
                  <a:pt x="11197650" y="482788"/>
                </a:lnTo>
                <a:lnTo>
                  <a:pt x="0" y="482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804" r="-2804" b="-383771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610767" y="640419"/>
            <a:ext cx="11132059" cy="765776"/>
            <a:chOff x="0" y="0"/>
            <a:chExt cx="2931900" cy="20168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31900" cy="201686"/>
            </a:xfrm>
            <a:custGeom>
              <a:avLst/>
              <a:gdLst/>
              <a:ahLst/>
              <a:cxnLst/>
              <a:rect l="l" t="t" r="r" b="b"/>
              <a:pathLst>
                <a:path w="2931900" h="201686">
                  <a:moveTo>
                    <a:pt x="0" y="0"/>
                  </a:moveTo>
                  <a:lnTo>
                    <a:pt x="2931900" y="0"/>
                  </a:lnTo>
                  <a:lnTo>
                    <a:pt x="2931900" y="201686"/>
                  </a:lnTo>
                  <a:lnTo>
                    <a:pt x="0" y="201686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931900" cy="2588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337181" y="4063291"/>
            <a:ext cx="2573425" cy="384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1"/>
              </a:lnSpc>
            </a:pPr>
            <a:r>
              <a:rPr lang="en-US" sz="2416" b="1">
                <a:solidFill>
                  <a:srgbClr val="FFFFFF"/>
                </a:solidFill>
                <a:latin typeface="Jannah Heavy"/>
                <a:ea typeface="Jannah Heavy"/>
                <a:cs typeface="Jannah Heavy"/>
                <a:sym typeface="Jannah Heavy"/>
              </a:rPr>
              <a:t>OBJETIVO 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96583" y="1815346"/>
            <a:ext cx="9324407" cy="7233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5"/>
              </a:lnSpc>
            </a:pPr>
            <a:r>
              <a:rPr lang="en-US" sz="191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O Regime Próprio de Previdência dos Servidores Públicos de Jussara foi criado pela Lei Municipal nº 714/1994 de 09/06/1994 com a denominação de FUNDO DE PREVIDENCIA DO MUNICIPIO DE JUSSARA - FUNPREJUS pelo Prefeito Municipal Celio Roberto Renoste.</a:t>
            </a:r>
          </a:p>
          <a:p>
            <a:pPr algn="just">
              <a:lnSpc>
                <a:spcPts val="2495"/>
              </a:lnSpc>
            </a:pPr>
            <a:endParaRPr lang="en-US" sz="1919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95"/>
              </a:lnSpc>
            </a:pPr>
            <a:r>
              <a:rPr lang="en-US" sz="191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No ano de 2007 o FUNPREJUS foi extinto através da Lei Municipal nº 1045/2007 de 01/06/2007 pelo Prefeito Municipal Ailton Vieira de Mattos, passando todos servidores ao Regime Geral da Previdência Social - INSS.</a:t>
            </a:r>
          </a:p>
          <a:p>
            <a:pPr algn="just">
              <a:lnSpc>
                <a:spcPts val="2495"/>
              </a:lnSpc>
            </a:pPr>
            <a:endParaRPr lang="en-US" sz="1919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95"/>
              </a:lnSpc>
            </a:pPr>
            <a:r>
              <a:rPr lang="en-US" sz="191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Em 2011 foi restabelecido pela Lei Municipal nº 1256/2011 de 06/07/2011 pela Prefeita Municipal Luciana Mara Tachini Barbosa.</a:t>
            </a:r>
          </a:p>
          <a:p>
            <a:pPr algn="just">
              <a:lnSpc>
                <a:spcPts val="2495"/>
              </a:lnSpc>
            </a:pPr>
            <a:endParaRPr lang="en-US" sz="1919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95"/>
              </a:lnSpc>
            </a:pPr>
            <a:r>
              <a:rPr lang="en-US" sz="191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No ano de 2015 o Prefeito Municipal Moacir Luiz Pereira Valentini com uma visão focada nos Servidores Públicos Municipais criou através da Lei Municipal nº 1482/2015 de 11/03/2015 a Autarquia Municipal de Previdência, instituindo assim o INSTITUTO DE PREVIDENCIA DOS SERVIDORES PUBLICOS DE JUSSARA - JUSSARAPREV, e reestruturado pela Lei Municipal nº 1486/2015 de 25/03/2015.</a:t>
            </a:r>
          </a:p>
          <a:p>
            <a:pPr algn="just">
              <a:lnSpc>
                <a:spcPts val="2495"/>
              </a:lnSpc>
            </a:pPr>
            <a:endParaRPr lang="en-US" sz="1919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95"/>
              </a:lnSpc>
            </a:pPr>
            <a:r>
              <a:rPr lang="en-US" sz="191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O INSTITUTO DE PREVIDENCIA DOS SERVIDORES PUBLICOS DE JUSSARA - JUSSARAPREV possui um quadro com 85 segurados, sendo 50 segurados referente ao período 09/06/1994 e 01/04/2007 e 35 segurados após sua reativação em 06/07/2011 ate 31/12/2018.</a:t>
            </a:r>
          </a:p>
        </p:txBody>
      </p:sp>
      <p:grpSp>
        <p:nvGrpSpPr>
          <p:cNvPr id="14" name="Group 14"/>
          <p:cNvGrpSpPr/>
          <p:nvPr/>
        </p:nvGrpSpPr>
        <p:grpSpPr>
          <a:xfrm rot="-2700000">
            <a:off x="14933571" y="-4875932"/>
            <a:ext cx="5852739" cy="8669109"/>
            <a:chOff x="0" y="0"/>
            <a:chExt cx="1541462" cy="228322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C23332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7755540">
            <a:off x="-2967378" y="6742882"/>
            <a:ext cx="5852739" cy="8669109"/>
            <a:chOff x="0" y="0"/>
            <a:chExt cx="1541462" cy="22832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C23332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14933571" y="-5236688"/>
            <a:ext cx="5852739" cy="8669109"/>
            <a:chOff x="0" y="0"/>
            <a:chExt cx="1541462" cy="228322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C23332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7755540">
            <a:off x="-2931291" y="7101829"/>
            <a:ext cx="5852739" cy="8669109"/>
            <a:chOff x="0" y="0"/>
            <a:chExt cx="1541462" cy="228322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C23332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2700000">
            <a:off x="14933571" y="-5695833"/>
            <a:ext cx="5852739" cy="8669109"/>
            <a:chOff x="0" y="0"/>
            <a:chExt cx="1541462" cy="228322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C23332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7755540">
            <a:off x="-2885362" y="7558670"/>
            <a:ext cx="5852739" cy="8669109"/>
            <a:chOff x="0" y="0"/>
            <a:chExt cx="1541462" cy="228322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C23332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 rot="-10800000">
            <a:off x="3659961" y="9727776"/>
            <a:ext cx="11132059" cy="479961"/>
          </a:xfrm>
          <a:custGeom>
            <a:avLst/>
            <a:gdLst/>
            <a:ahLst/>
            <a:cxnLst/>
            <a:rect l="l" t="t" r="r" b="b"/>
            <a:pathLst>
              <a:path w="11132059" h="479961">
                <a:moveTo>
                  <a:pt x="0" y="0"/>
                </a:moveTo>
                <a:lnTo>
                  <a:pt x="11132059" y="0"/>
                </a:lnTo>
                <a:lnTo>
                  <a:pt x="11132059" y="479960"/>
                </a:lnTo>
                <a:lnTo>
                  <a:pt x="0" y="479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804" r="-2804" b="-383771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3610767" y="594687"/>
            <a:ext cx="11132059" cy="77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5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Institucional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68622" y="1395819"/>
            <a:ext cx="5855413" cy="1257388"/>
            <a:chOff x="0" y="0"/>
            <a:chExt cx="1760454" cy="3780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0454" cy="378039"/>
            </a:xfrm>
            <a:custGeom>
              <a:avLst/>
              <a:gdLst/>
              <a:ahLst/>
              <a:cxnLst/>
              <a:rect l="l" t="t" r="r" b="b"/>
              <a:pathLst>
                <a:path w="1760454" h="378039">
                  <a:moveTo>
                    <a:pt x="0" y="0"/>
                  </a:moveTo>
                  <a:lnTo>
                    <a:pt x="1760454" y="0"/>
                  </a:lnTo>
                  <a:lnTo>
                    <a:pt x="1760454" y="378039"/>
                  </a:lnTo>
                  <a:lnTo>
                    <a:pt x="0" y="378039"/>
                  </a:lnTo>
                  <a:close/>
                </a:path>
              </a:pathLst>
            </a:custGeom>
            <a:solidFill>
              <a:srgbClr val="DE1F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60454" cy="416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6835740" y="7742948"/>
            <a:ext cx="5852739" cy="8669109"/>
            <a:chOff x="0" y="0"/>
            <a:chExt cx="1541462" cy="2283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BF63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076245" y="7742948"/>
            <a:ext cx="5852739" cy="8669109"/>
            <a:chOff x="0" y="0"/>
            <a:chExt cx="1541462" cy="22832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-4258572" y="2743342"/>
            <a:ext cx="13227813" cy="0"/>
          </a:xfrm>
          <a:prstGeom prst="line">
            <a:avLst/>
          </a:prstGeom>
          <a:ln w="38100" cap="flat">
            <a:solidFill>
              <a:srgbClr val="EEEEE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-1273518" y="8298180"/>
            <a:ext cx="7315200" cy="3977640"/>
          </a:xfrm>
          <a:custGeom>
            <a:avLst/>
            <a:gdLst/>
            <a:ahLst/>
            <a:cxnLst/>
            <a:rect l="l" t="t" r="r" b="b"/>
            <a:pathLst>
              <a:path w="7315200" h="3977640">
                <a:moveTo>
                  <a:pt x="0" y="0"/>
                </a:moveTo>
                <a:lnTo>
                  <a:pt x="7315200" y="0"/>
                </a:lnTo>
                <a:lnTo>
                  <a:pt x="7315200" y="3977640"/>
                </a:lnTo>
                <a:lnTo>
                  <a:pt x="0" y="3977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36485" y="2867167"/>
            <a:ext cx="8732755" cy="5287489"/>
            <a:chOff x="0" y="0"/>
            <a:chExt cx="2299985" cy="13925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99985" cy="1392590"/>
            </a:xfrm>
            <a:custGeom>
              <a:avLst/>
              <a:gdLst/>
              <a:ahLst/>
              <a:cxnLst/>
              <a:rect l="l" t="t" r="r" b="b"/>
              <a:pathLst>
                <a:path w="2299985" h="1392590">
                  <a:moveTo>
                    <a:pt x="0" y="0"/>
                  </a:moveTo>
                  <a:lnTo>
                    <a:pt x="2299985" y="0"/>
                  </a:lnTo>
                  <a:lnTo>
                    <a:pt x="2299985" y="1392590"/>
                  </a:lnTo>
                  <a:lnTo>
                    <a:pt x="0" y="1392590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299985" cy="1449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668423" y="1511955"/>
            <a:ext cx="5655812" cy="7263090"/>
          </a:xfrm>
          <a:custGeom>
            <a:avLst/>
            <a:gdLst/>
            <a:ahLst/>
            <a:cxnLst/>
            <a:rect l="l" t="t" r="r" b="b"/>
            <a:pathLst>
              <a:path w="5655812" h="7263090">
                <a:moveTo>
                  <a:pt x="0" y="0"/>
                </a:moveTo>
                <a:lnTo>
                  <a:pt x="5655812" y="0"/>
                </a:lnTo>
                <a:lnTo>
                  <a:pt x="5655812" y="7263090"/>
                </a:lnTo>
                <a:lnTo>
                  <a:pt x="0" y="7263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957" r="-53429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1680152"/>
            <a:ext cx="7439138" cy="97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sz="5392" b="1">
                <a:solidFill>
                  <a:srgbClr val="18914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Metodologia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7526" y="3117528"/>
            <a:ext cx="7721487" cy="4720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7"/>
              </a:lnSpc>
            </a:pPr>
            <a:r>
              <a:rPr lang="en-US" sz="241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Para a criação de um Plano de Ação, se faz necessário a atuação de todos os responsáveis diretos pelas atividades do JUSSARAPREV e os que desejem, de forma ativa, auxiliar em sua construção.​</a:t>
            </a:r>
          </a:p>
          <a:p>
            <a:pPr algn="just">
              <a:lnSpc>
                <a:spcPts val="3387"/>
              </a:lnSpc>
            </a:pPr>
            <a:endParaRPr lang="en-US" sz="2419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3387"/>
              </a:lnSpc>
            </a:pPr>
            <a:r>
              <a:rPr lang="en-US" sz="241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Na etapa de construção de uma proposta, serão consideradas as sugestões dos interessados através de entrevista promovida por pessoa correspondente designada pelo Conselho Deliberativo, onde consolidará as sugestões.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0" y="0"/>
            <a:ext cx="8969241" cy="311169"/>
            <a:chOff x="0" y="0"/>
            <a:chExt cx="2696639" cy="9355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96639" cy="93554"/>
            </a:xfrm>
            <a:custGeom>
              <a:avLst/>
              <a:gdLst/>
              <a:ahLst/>
              <a:cxnLst/>
              <a:rect l="l" t="t" r="r" b="b"/>
              <a:pathLst>
                <a:path w="2696639" h="93554">
                  <a:moveTo>
                    <a:pt x="0" y="0"/>
                  </a:moveTo>
                  <a:lnTo>
                    <a:pt x="2696639" y="0"/>
                  </a:lnTo>
                  <a:lnTo>
                    <a:pt x="2696639" y="93554"/>
                  </a:lnTo>
                  <a:lnTo>
                    <a:pt x="0" y="93554"/>
                  </a:lnTo>
                  <a:close/>
                </a:path>
              </a:pathLst>
            </a:custGeom>
            <a:solidFill>
              <a:srgbClr val="DE1F2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696639" cy="131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68622" y="1395819"/>
            <a:ext cx="5855413" cy="1257388"/>
            <a:chOff x="0" y="0"/>
            <a:chExt cx="1760454" cy="3780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0454" cy="378039"/>
            </a:xfrm>
            <a:custGeom>
              <a:avLst/>
              <a:gdLst/>
              <a:ahLst/>
              <a:cxnLst/>
              <a:rect l="l" t="t" r="r" b="b"/>
              <a:pathLst>
                <a:path w="1760454" h="378039">
                  <a:moveTo>
                    <a:pt x="0" y="0"/>
                  </a:moveTo>
                  <a:lnTo>
                    <a:pt x="1760454" y="0"/>
                  </a:lnTo>
                  <a:lnTo>
                    <a:pt x="1760454" y="378039"/>
                  </a:lnTo>
                  <a:lnTo>
                    <a:pt x="0" y="378039"/>
                  </a:lnTo>
                  <a:close/>
                </a:path>
              </a:pathLst>
            </a:custGeom>
            <a:solidFill>
              <a:srgbClr val="DE1F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60454" cy="416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6835740" y="7742948"/>
            <a:ext cx="5852739" cy="8669109"/>
            <a:chOff x="0" y="0"/>
            <a:chExt cx="1541462" cy="2283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BF63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7076245" y="7742948"/>
            <a:ext cx="5852739" cy="8669109"/>
            <a:chOff x="0" y="0"/>
            <a:chExt cx="1541462" cy="22832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-4258572" y="2743342"/>
            <a:ext cx="13227813" cy="0"/>
          </a:xfrm>
          <a:prstGeom prst="line">
            <a:avLst/>
          </a:prstGeom>
          <a:ln w="38100" cap="flat">
            <a:solidFill>
              <a:srgbClr val="EEEEE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-1273518" y="8298180"/>
            <a:ext cx="7315200" cy="3977640"/>
          </a:xfrm>
          <a:custGeom>
            <a:avLst/>
            <a:gdLst/>
            <a:ahLst/>
            <a:cxnLst/>
            <a:rect l="l" t="t" r="r" b="b"/>
            <a:pathLst>
              <a:path w="7315200" h="3977640">
                <a:moveTo>
                  <a:pt x="0" y="0"/>
                </a:moveTo>
                <a:lnTo>
                  <a:pt x="7315200" y="0"/>
                </a:lnTo>
                <a:lnTo>
                  <a:pt x="7315200" y="3977640"/>
                </a:lnTo>
                <a:lnTo>
                  <a:pt x="0" y="3977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36485" y="2867167"/>
            <a:ext cx="8732755" cy="5431013"/>
            <a:chOff x="0" y="0"/>
            <a:chExt cx="2299985" cy="1430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99985" cy="1430390"/>
            </a:xfrm>
            <a:custGeom>
              <a:avLst/>
              <a:gdLst/>
              <a:ahLst/>
              <a:cxnLst/>
              <a:rect l="l" t="t" r="r" b="b"/>
              <a:pathLst>
                <a:path w="2299985" h="1430390">
                  <a:moveTo>
                    <a:pt x="0" y="0"/>
                  </a:moveTo>
                  <a:lnTo>
                    <a:pt x="2299985" y="0"/>
                  </a:lnTo>
                  <a:lnTo>
                    <a:pt x="2299985" y="1430390"/>
                  </a:lnTo>
                  <a:lnTo>
                    <a:pt x="0" y="1430390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299985" cy="1487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668423" y="1511955"/>
            <a:ext cx="5655812" cy="7263090"/>
          </a:xfrm>
          <a:custGeom>
            <a:avLst/>
            <a:gdLst/>
            <a:ahLst/>
            <a:cxnLst/>
            <a:rect l="l" t="t" r="r" b="b"/>
            <a:pathLst>
              <a:path w="5655812" h="7263090">
                <a:moveTo>
                  <a:pt x="0" y="0"/>
                </a:moveTo>
                <a:lnTo>
                  <a:pt x="5655812" y="0"/>
                </a:lnTo>
                <a:lnTo>
                  <a:pt x="5655812" y="7263090"/>
                </a:lnTo>
                <a:lnTo>
                  <a:pt x="0" y="7263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957" r="-53429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1680152"/>
            <a:ext cx="7439138" cy="97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sz="5392" b="1">
                <a:solidFill>
                  <a:srgbClr val="18914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Metodologia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0539" y="3209417"/>
            <a:ext cx="8104647" cy="454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29"/>
              </a:lnSpc>
            </a:pPr>
            <a:r>
              <a:rPr lang="en-US" sz="241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A construção de uma proposta final do Plano de Ação para o período, será efetivado pela Diretoria Executiva após ampla análise e filtros, sendo submetido para aprovação do Conselho Deliberativo.</a:t>
            </a:r>
          </a:p>
          <a:p>
            <a:pPr algn="just">
              <a:lnSpc>
                <a:spcPts val="3387"/>
              </a:lnSpc>
            </a:pPr>
            <a:endParaRPr lang="en-US" sz="2419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3629"/>
              </a:lnSpc>
            </a:pPr>
            <a:r>
              <a:rPr lang="en-US" sz="241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A proposta final é composta por objetivos estratégicos, as metas e os indicadores de desempenho e apresenta como se realizará a avaliação e o monitoramento.​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0" y="0"/>
            <a:ext cx="8969241" cy="311169"/>
            <a:chOff x="0" y="0"/>
            <a:chExt cx="2696639" cy="9355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96639" cy="93554"/>
            </a:xfrm>
            <a:custGeom>
              <a:avLst/>
              <a:gdLst/>
              <a:ahLst/>
              <a:cxnLst/>
              <a:rect l="l" t="t" r="r" b="b"/>
              <a:pathLst>
                <a:path w="2696639" h="93554">
                  <a:moveTo>
                    <a:pt x="0" y="0"/>
                  </a:moveTo>
                  <a:lnTo>
                    <a:pt x="2696639" y="0"/>
                  </a:lnTo>
                  <a:lnTo>
                    <a:pt x="2696639" y="93554"/>
                  </a:lnTo>
                  <a:lnTo>
                    <a:pt x="0" y="93554"/>
                  </a:lnTo>
                  <a:close/>
                </a:path>
              </a:pathLst>
            </a:custGeom>
            <a:solidFill>
              <a:srgbClr val="DE1F2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696639" cy="131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3446" y="4197217"/>
            <a:ext cx="5235131" cy="5061083"/>
            <a:chOff x="0" y="0"/>
            <a:chExt cx="1570033" cy="15178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0033" cy="1517835"/>
            </a:xfrm>
            <a:custGeom>
              <a:avLst/>
              <a:gdLst/>
              <a:ahLst/>
              <a:cxnLst/>
              <a:rect l="l" t="t" r="r" b="b"/>
              <a:pathLst>
                <a:path w="1570033" h="1517835">
                  <a:moveTo>
                    <a:pt x="0" y="0"/>
                  </a:moveTo>
                  <a:lnTo>
                    <a:pt x="1570033" y="0"/>
                  </a:lnTo>
                  <a:lnTo>
                    <a:pt x="1570033" y="1517835"/>
                  </a:lnTo>
                  <a:lnTo>
                    <a:pt x="0" y="1517835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70033" cy="1574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930" y="3956713"/>
            <a:ext cx="5235131" cy="240504"/>
            <a:chOff x="0" y="0"/>
            <a:chExt cx="1570033" cy="72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70033" cy="72128"/>
            </a:xfrm>
            <a:custGeom>
              <a:avLst/>
              <a:gdLst/>
              <a:ahLst/>
              <a:cxnLst/>
              <a:rect l="l" t="t" r="r" b="b"/>
              <a:pathLst>
                <a:path w="1570033" h="72128">
                  <a:moveTo>
                    <a:pt x="0" y="0"/>
                  </a:moveTo>
                  <a:lnTo>
                    <a:pt x="1570033" y="0"/>
                  </a:lnTo>
                  <a:lnTo>
                    <a:pt x="1570033" y="72128"/>
                  </a:lnTo>
                  <a:lnTo>
                    <a:pt x="0" y="72128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570033" cy="129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27193" y="3956713"/>
            <a:ext cx="5235131" cy="240504"/>
            <a:chOff x="0" y="0"/>
            <a:chExt cx="1570033" cy="721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0033" cy="72128"/>
            </a:xfrm>
            <a:custGeom>
              <a:avLst/>
              <a:gdLst/>
              <a:ahLst/>
              <a:cxnLst/>
              <a:rect l="l" t="t" r="r" b="b"/>
              <a:pathLst>
                <a:path w="1570033" h="72128">
                  <a:moveTo>
                    <a:pt x="0" y="0"/>
                  </a:moveTo>
                  <a:lnTo>
                    <a:pt x="1570033" y="0"/>
                  </a:lnTo>
                  <a:lnTo>
                    <a:pt x="1570033" y="72128"/>
                  </a:lnTo>
                  <a:lnTo>
                    <a:pt x="0" y="72128"/>
                  </a:lnTo>
                  <a:close/>
                </a:path>
              </a:pathLst>
            </a:custGeom>
            <a:solidFill>
              <a:srgbClr val="686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570033" cy="129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930939" y="3956713"/>
            <a:ext cx="5235131" cy="240504"/>
            <a:chOff x="0" y="0"/>
            <a:chExt cx="1570033" cy="721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70033" cy="72128"/>
            </a:xfrm>
            <a:custGeom>
              <a:avLst/>
              <a:gdLst/>
              <a:ahLst/>
              <a:cxnLst/>
              <a:rect l="l" t="t" r="r" b="b"/>
              <a:pathLst>
                <a:path w="1570033" h="72128">
                  <a:moveTo>
                    <a:pt x="0" y="0"/>
                  </a:moveTo>
                  <a:lnTo>
                    <a:pt x="1570033" y="0"/>
                  </a:lnTo>
                  <a:lnTo>
                    <a:pt x="1570033" y="72128"/>
                  </a:lnTo>
                  <a:lnTo>
                    <a:pt x="0" y="72128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570033" cy="129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528511" y="4197217"/>
            <a:ext cx="5235131" cy="5061083"/>
            <a:chOff x="0" y="0"/>
            <a:chExt cx="1570033" cy="15178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70033" cy="1517835"/>
            </a:xfrm>
            <a:custGeom>
              <a:avLst/>
              <a:gdLst/>
              <a:ahLst/>
              <a:cxnLst/>
              <a:rect l="l" t="t" r="r" b="b"/>
              <a:pathLst>
                <a:path w="1570033" h="1517835">
                  <a:moveTo>
                    <a:pt x="0" y="0"/>
                  </a:moveTo>
                  <a:lnTo>
                    <a:pt x="1570033" y="0"/>
                  </a:lnTo>
                  <a:lnTo>
                    <a:pt x="1570033" y="1517835"/>
                  </a:lnTo>
                  <a:lnTo>
                    <a:pt x="0" y="1517835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570033" cy="1574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30939" y="4197217"/>
            <a:ext cx="5235131" cy="5061083"/>
            <a:chOff x="0" y="0"/>
            <a:chExt cx="1570033" cy="15178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70033" cy="1517835"/>
            </a:xfrm>
            <a:custGeom>
              <a:avLst/>
              <a:gdLst/>
              <a:ahLst/>
              <a:cxnLst/>
              <a:rect l="l" t="t" r="r" b="b"/>
              <a:pathLst>
                <a:path w="1570033" h="1517835">
                  <a:moveTo>
                    <a:pt x="0" y="0"/>
                  </a:moveTo>
                  <a:lnTo>
                    <a:pt x="1570033" y="0"/>
                  </a:lnTo>
                  <a:lnTo>
                    <a:pt x="1570033" y="1517835"/>
                  </a:lnTo>
                  <a:lnTo>
                    <a:pt x="0" y="1517835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570033" cy="1574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757251" y="3211700"/>
            <a:ext cx="1971035" cy="197103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59241" y="3270714"/>
            <a:ext cx="1971035" cy="197103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605A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562987" y="3270714"/>
            <a:ext cx="1971035" cy="197103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8467057" y="3535044"/>
            <a:ext cx="1353886" cy="1324347"/>
          </a:xfrm>
          <a:custGeom>
            <a:avLst/>
            <a:gdLst/>
            <a:ahLst/>
            <a:cxnLst/>
            <a:rect l="l" t="t" r="r" b="b"/>
            <a:pathLst>
              <a:path w="1353886" h="1324347">
                <a:moveTo>
                  <a:pt x="0" y="0"/>
                </a:moveTo>
                <a:lnTo>
                  <a:pt x="1353886" y="0"/>
                </a:lnTo>
                <a:lnTo>
                  <a:pt x="1353886" y="1324346"/>
                </a:lnTo>
                <a:lnTo>
                  <a:pt x="0" y="1324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 rot="-2700000">
            <a:off x="-4025886" y="-7445998"/>
            <a:ext cx="6664400" cy="8669109"/>
            <a:chOff x="0" y="0"/>
            <a:chExt cx="1755233" cy="228322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755233" cy="231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2700000">
            <a:off x="15651243" y="9728189"/>
            <a:ext cx="6664400" cy="8669109"/>
            <a:chOff x="0" y="0"/>
            <a:chExt cx="1755233" cy="228322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57150"/>
              <a:ext cx="1755233" cy="2340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-2700000">
            <a:off x="-4025886" y="-7139733"/>
            <a:ext cx="6664400" cy="8669109"/>
            <a:chOff x="0" y="0"/>
            <a:chExt cx="1755233" cy="228322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C23332">
                <a:alpha val="89804"/>
              </a:srgbClr>
            </a:solidFill>
            <a:ln w="38100" cap="sq">
              <a:solidFill>
                <a:srgbClr val="C23332">
                  <a:alpha val="89804"/>
                </a:srgbClr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755233" cy="231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 rot="-2700000">
            <a:off x="15651243" y="9312941"/>
            <a:ext cx="6664400" cy="8669109"/>
            <a:chOff x="0" y="0"/>
            <a:chExt cx="1755233" cy="228322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89804"/>
              </a:srgbClr>
            </a:solidFill>
            <a:ln w="38100" cap="sq">
              <a:solidFill>
                <a:srgbClr val="00BF63">
                  <a:alpha val="89804"/>
                </a:srgbClr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57150"/>
              <a:ext cx="1755233" cy="2340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>
            <a:off x="13874615" y="3544655"/>
            <a:ext cx="1347779" cy="1255120"/>
          </a:xfrm>
          <a:custGeom>
            <a:avLst/>
            <a:gdLst/>
            <a:ahLst/>
            <a:cxnLst/>
            <a:rect l="l" t="t" r="r" b="b"/>
            <a:pathLst>
              <a:path w="1347779" h="1255120">
                <a:moveTo>
                  <a:pt x="0" y="0"/>
                </a:moveTo>
                <a:lnTo>
                  <a:pt x="1347779" y="0"/>
                </a:lnTo>
                <a:lnTo>
                  <a:pt x="1347779" y="1255120"/>
                </a:lnTo>
                <a:lnTo>
                  <a:pt x="0" y="1255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3000519" y="3475428"/>
            <a:ext cx="1484499" cy="1393574"/>
          </a:xfrm>
          <a:custGeom>
            <a:avLst/>
            <a:gdLst/>
            <a:ahLst/>
            <a:cxnLst/>
            <a:rect l="l" t="t" r="r" b="b"/>
            <a:pathLst>
              <a:path w="1484499" h="1393574">
                <a:moveTo>
                  <a:pt x="0" y="0"/>
                </a:moveTo>
                <a:lnTo>
                  <a:pt x="1484499" y="0"/>
                </a:lnTo>
                <a:lnTo>
                  <a:pt x="1484499" y="1393574"/>
                </a:lnTo>
                <a:lnTo>
                  <a:pt x="0" y="1393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1740248" y="866775"/>
            <a:ext cx="6240860" cy="104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1"/>
              </a:lnSpc>
            </a:pPr>
            <a:r>
              <a:rPr lang="en-US" sz="5829" b="1">
                <a:solidFill>
                  <a:srgbClr val="18914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Identidade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01258" y="5367399"/>
            <a:ext cx="4283022" cy="3616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1"/>
              </a:lnSpc>
            </a:pPr>
            <a:r>
              <a:rPr lang="en-US" sz="2478" b="1">
                <a:solidFill>
                  <a:srgbClr val="5454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MISSÃO</a:t>
            </a:r>
          </a:p>
          <a:p>
            <a:pPr algn="ctr">
              <a:lnSpc>
                <a:spcPts val="3221"/>
              </a:lnSpc>
            </a:pPr>
            <a:r>
              <a:rPr lang="en-US" sz="2478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Garantir que o JUSSARAPREV proporcione aos segurados e dependentes uma assistência humanizada com gestão transparente dos ativos, buscando o equilíbrio atuarial;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923676" y="5367399"/>
            <a:ext cx="4440649" cy="3760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1"/>
              </a:lnSpc>
            </a:pPr>
            <a:r>
              <a:rPr lang="en-US" sz="2478" b="1">
                <a:solidFill>
                  <a:srgbClr val="5454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VISÃO</a:t>
            </a:r>
          </a:p>
          <a:p>
            <a:pPr algn="ctr">
              <a:lnSpc>
                <a:spcPts val="2961"/>
              </a:lnSpc>
            </a:pPr>
            <a:r>
              <a:rPr lang="en-US" sz="2278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Ser reconhecido interna e externamente por todos os interessados, pela garantia da qualidade no atendimento, disseminando a cultura previdenciária e a garantia da promissão da proteção dos segurados e seus dependentes.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411342" y="5367399"/>
            <a:ext cx="4581957" cy="365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1"/>
              </a:lnSpc>
            </a:pPr>
            <a:r>
              <a:rPr lang="en-US" sz="2678" b="1">
                <a:solidFill>
                  <a:srgbClr val="5454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VALORES</a:t>
            </a:r>
          </a:p>
          <a:p>
            <a:pPr algn="ctr">
              <a:lnSpc>
                <a:spcPts val="3221"/>
              </a:lnSpc>
            </a:pPr>
            <a:r>
              <a:rPr lang="en-US" sz="2478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Respeito e Responsabilidade; Organização e Modernidade; Ética e Transparência; Cooperação e Compromisso e Efetividade e Sustentabilidade.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755181" y="1873913"/>
            <a:ext cx="15410889" cy="79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0"/>
              </a:lnSpc>
            </a:pPr>
            <a:r>
              <a:rPr lang="en-US" sz="2120">
                <a:solidFill>
                  <a:srgbClr val="18914C"/>
                </a:solidFill>
                <a:latin typeface="Poppins"/>
                <a:ea typeface="Poppins"/>
                <a:cs typeface="Poppins"/>
                <a:sym typeface="Poppins"/>
              </a:rPr>
              <a:t>A definição de MISSÃO, VISÃO E VALORES é o ponto de partida para um ótimo Planejamento Estratégico e deve ser constantemente validado ao longo da existência da Organização.</a:t>
            </a:r>
          </a:p>
        </p:txBody>
      </p:sp>
      <p:grpSp>
        <p:nvGrpSpPr>
          <p:cNvPr id="49" name="Group 49"/>
          <p:cNvGrpSpPr/>
          <p:nvPr/>
        </p:nvGrpSpPr>
        <p:grpSpPr>
          <a:xfrm rot="-2700000">
            <a:off x="11951847" y="-7249681"/>
            <a:ext cx="6664400" cy="8669109"/>
            <a:chOff x="0" y="0"/>
            <a:chExt cx="1755233" cy="228322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ED3237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1755233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-2278271" y="-5542964"/>
            <a:ext cx="4816906" cy="6450571"/>
            <a:chOff x="0" y="0"/>
            <a:chExt cx="1268650" cy="16989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8650" cy="1698916"/>
            </a:xfrm>
            <a:custGeom>
              <a:avLst/>
              <a:gdLst/>
              <a:ahLst/>
              <a:cxnLst/>
              <a:rect l="l" t="t" r="r" b="b"/>
              <a:pathLst>
                <a:path w="1268650" h="1698916">
                  <a:moveTo>
                    <a:pt x="0" y="0"/>
                  </a:moveTo>
                  <a:lnTo>
                    <a:pt x="1268650" y="0"/>
                  </a:lnTo>
                  <a:lnTo>
                    <a:pt x="1268650" y="1698916"/>
                  </a:lnTo>
                  <a:lnTo>
                    <a:pt x="0" y="16989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ED3237">
                  <a:alpha val="89804"/>
                </a:srgbClr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68650" cy="1727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-4746808" y="10339262"/>
            <a:ext cx="9493616" cy="8669109"/>
            <a:chOff x="0" y="0"/>
            <a:chExt cx="2500376" cy="2283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00376" cy="2283222"/>
            </a:xfrm>
            <a:custGeom>
              <a:avLst/>
              <a:gdLst/>
              <a:ahLst/>
              <a:cxnLst/>
              <a:rect l="l" t="t" r="r" b="b"/>
              <a:pathLst>
                <a:path w="2500376" h="2283222">
                  <a:moveTo>
                    <a:pt x="0" y="0"/>
                  </a:moveTo>
                  <a:lnTo>
                    <a:pt x="2500376" y="0"/>
                  </a:lnTo>
                  <a:lnTo>
                    <a:pt x="2500376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18914C">
                  <a:alpha val="89804"/>
                </a:srgbClr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00376" cy="231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650275"/>
            <a:ext cx="7603224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</a:pPr>
            <a:r>
              <a:rPr lang="en-US" sz="5700" b="1">
                <a:solidFill>
                  <a:srgbClr val="18914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DIAGNÓSTICO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941553"/>
            <a:ext cx="7712544" cy="251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30"/>
              </a:lnSpc>
            </a:pPr>
            <a:r>
              <a:rPr lang="en-US" sz="222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Na construção do diagnóstico utilizamos a MATRIZ de SWOT, onde foi realizada uma percepção do cenário do JUSSARAPREV, como forma de identificar seus pontos fortes, pontos fracos, oportunidades e ameaças frente aos desafios identificados após análise adequada das sugestões propostas.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754101"/>
            <a:ext cx="7712544" cy="2096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30"/>
              </a:lnSpc>
            </a:pPr>
            <a:r>
              <a:rPr lang="en-US" sz="222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Realizada a fase de análise da MATRIZ de SWOT, foram estabelecidos um conjunto de objetivos e as metas correspondentes, onde priorizamos resolver os problemas e atenuar as forças prejudiciais do JUSSARAPREV.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46756" y="2941553"/>
            <a:ext cx="7712544" cy="1677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30"/>
              </a:lnSpc>
            </a:pPr>
            <a:r>
              <a:rPr lang="en-US" sz="222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Com o estabelecimento dos Objetivos Estratégicos, os fragmentos em metas, onde utilizamos a periodicidade anual, para que possamos fazer acompanhamento e correções de rumo. </a:t>
            </a:r>
          </a:p>
        </p:txBody>
      </p:sp>
      <p:grpSp>
        <p:nvGrpSpPr>
          <p:cNvPr id="12" name="Group 12"/>
          <p:cNvGrpSpPr/>
          <p:nvPr/>
        </p:nvGrpSpPr>
        <p:grpSpPr>
          <a:xfrm rot="-2700000">
            <a:off x="15986409" y="5707951"/>
            <a:ext cx="9493616" cy="8669109"/>
            <a:chOff x="0" y="0"/>
            <a:chExt cx="2500376" cy="22832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00376" cy="2283222"/>
            </a:xfrm>
            <a:custGeom>
              <a:avLst/>
              <a:gdLst/>
              <a:ahLst/>
              <a:cxnLst/>
              <a:rect l="l" t="t" r="r" b="b"/>
              <a:pathLst>
                <a:path w="2500376" h="2283222">
                  <a:moveTo>
                    <a:pt x="0" y="0"/>
                  </a:moveTo>
                  <a:lnTo>
                    <a:pt x="2500376" y="0"/>
                  </a:lnTo>
                  <a:lnTo>
                    <a:pt x="2500376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18914C">
                  <a:alpha val="89804"/>
                </a:srgbClr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500376" cy="231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546756" y="5754101"/>
            <a:ext cx="7712544" cy="2096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30"/>
              </a:lnSpc>
            </a:pPr>
            <a:r>
              <a:rPr lang="en-US" sz="222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Metas definidas, aplicamos o método 5W2H, que consiste basicamente em fazer perguntas nos sentidos de obter as informações primordiais que servirão de apoio ao planejamento de uma forma geral. </a:t>
            </a:r>
          </a:p>
        </p:txBody>
      </p:sp>
      <p:grpSp>
        <p:nvGrpSpPr>
          <p:cNvPr id="16" name="Group 16"/>
          <p:cNvGrpSpPr/>
          <p:nvPr/>
        </p:nvGrpSpPr>
        <p:grpSpPr>
          <a:xfrm rot="-2700000">
            <a:off x="-4746808" y="10871032"/>
            <a:ext cx="9493616" cy="8669109"/>
            <a:chOff x="0" y="0"/>
            <a:chExt cx="2500376" cy="228322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00376" cy="2283222"/>
            </a:xfrm>
            <a:custGeom>
              <a:avLst/>
              <a:gdLst/>
              <a:ahLst/>
              <a:cxnLst/>
              <a:rect l="l" t="t" r="r" b="b"/>
              <a:pathLst>
                <a:path w="2500376" h="2283222">
                  <a:moveTo>
                    <a:pt x="0" y="0"/>
                  </a:moveTo>
                  <a:lnTo>
                    <a:pt x="2500376" y="0"/>
                  </a:lnTo>
                  <a:lnTo>
                    <a:pt x="2500376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7ED957">
                  <a:alpha val="89804"/>
                </a:srgbClr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2500376" cy="231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2700000">
            <a:off x="16239580" y="6103631"/>
            <a:ext cx="9493616" cy="8384089"/>
            <a:chOff x="0" y="0"/>
            <a:chExt cx="2500376" cy="22081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00376" cy="2208155"/>
            </a:xfrm>
            <a:custGeom>
              <a:avLst/>
              <a:gdLst/>
              <a:ahLst/>
              <a:cxnLst/>
              <a:rect l="l" t="t" r="r" b="b"/>
              <a:pathLst>
                <a:path w="2500376" h="2208155">
                  <a:moveTo>
                    <a:pt x="0" y="0"/>
                  </a:moveTo>
                  <a:lnTo>
                    <a:pt x="2500376" y="0"/>
                  </a:lnTo>
                  <a:lnTo>
                    <a:pt x="2500376" y="2208155"/>
                  </a:lnTo>
                  <a:lnTo>
                    <a:pt x="0" y="22081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FF5757">
                  <a:alpha val="89804"/>
                </a:srgbClr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500376" cy="2236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318759" y="-155585"/>
            <a:ext cx="8969241" cy="598138"/>
            <a:chOff x="0" y="0"/>
            <a:chExt cx="2696639" cy="1798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96639" cy="179833"/>
            </a:xfrm>
            <a:custGeom>
              <a:avLst/>
              <a:gdLst/>
              <a:ahLst/>
              <a:cxnLst/>
              <a:rect l="l" t="t" r="r" b="b"/>
              <a:pathLst>
                <a:path w="2696639" h="179833">
                  <a:moveTo>
                    <a:pt x="0" y="0"/>
                  </a:moveTo>
                  <a:lnTo>
                    <a:pt x="2696639" y="0"/>
                  </a:lnTo>
                  <a:lnTo>
                    <a:pt x="2696639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DE1F2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696639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6061" y="3815651"/>
            <a:ext cx="3392987" cy="3748816"/>
            <a:chOff x="0" y="0"/>
            <a:chExt cx="4523983" cy="4998421"/>
          </a:xfrm>
        </p:grpSpPr>
        <p:sp>
          <p:nvSpPr>
            <p:cNvPr id="3" name="AutoShape 3"/>
            <p:cNvSpPr/>
            <p:nvPr/>
          </p:nvSpPr>
          <p:spPr>
            <a:xfrm rot="-7058673">
              <a:off x="-279879" y="497432"/>
              <a:ext cx="1128249" cy="0"/>
            </a:xfrm>
            <a:prstGeom prst="line">
              <a:avLst/>
            </a:prstGeom>
            <a:ln w="50800" cap="flat">
              <a:solidFill>
                <a:srgbClr val="ED323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rot="3741326">
              <a:off x="3675612" y="4450190"/>
              <a:ext cx="1128249" cy="0"/>
            </a:xfrm>
            <a:prstGeom prst="line">
              <a:avLst/>
            </a:prstGeom>
            <a:ln w="50800" cap="flat">
              <a:solidFill>
                <a:srgbClr val="ED323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rot="-3811921">
              <a:off x="3571347" y="491539"/>
              <a:ext cx="1129642" cy="0"/>
            </a:xfrm>
            <a:prstGeom prst="line">
              <a:avLst/>
            </a:prstGeom>
            <a:ln w="50800" cap="flat">
              <a:solidFill>
                <a:srgbClr val="ED323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rot="6988078">
              <a:off x="-177006" y="4456082"/>
              <a:ext cx="1129642" cy="0"/>
            </a:xfrm>
            <a:prstGeom prst="line">
              <a:avLst/>
            </a:prstGeom>
            <a:ln w="50800" cap="flat">
              <a:solidFill>
                <a:srgbClr val="ED3237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" name="Freeform 7"/>
          <p:cNvSpPr/>
          <p:nvPr/>
        </p:nvSpPr>
        <p:spPr>
          <a:xfrm>
            <a:off x="6637516" y="4443478"/>
            <a:ext cx="4464306" cy="2689744"/>
          </a:xfrm>
          <a:custGeom>
            <a:avLst/>
            <a:gdLst/>
            <a:ahLst/>
            <a:cxnLst/>
            <a:rect l="l" t="t" r="r" b="b"/>
            <a:pathLst>
              <a:path w="4464306" h="2689744">
                <a:moveTo>
                  <a:pt x="0" y="0"/>
                </a:moveTo>
                <a:lnTo>
                  <a:pt x="4464306" y="0"/>
                </a:lnTo>
                <a:lnTo>
                  <a:pt x="4464306" y="2689745"/>
                </a:lnTo>
                <a:lnTo>
                  <a:pt x="0" y="268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47670" y="5278382"/>
            <a:ext cx="843997" cy="1019936"/>
          </a:xfrm>
          <a:custGeom>
            <a:avLst/>
            <a:gdLst/>
            <a:ahLst/>
            <a:cxnLst/>
            <a:rect l="l" t="t" r="r" b="b"/>
            <a:pathLst>
              <a:path w="843997" h="1019936">
                <a:moveTo>
                  <a:pt x="0" y="0"/>
                </a:moveTo>
                <a:lnTo>
                  <a:pt x="843998" y="0"/>
                </a:lnTo>
                <a:lnTo>
                  <a:pt x="843998" y="1019937"/>
                </a:lnTo>
                <a:lnTo>
                  <a:pt x="0" y="1019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3107612"/>
            <a:ext cx="5061418" cy="220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b="1">
                <a:solidFill>
                  <a:srgbClr val="18914C"/>
                </a:solidFill>
                <a:latin typeface="Poppins Bold"/>
                <a:ea typeface="Poppins Bold"/>
                <a:cs typeface="Poppins Bold"/>
                <a:sym typeface="Poppins Bold"/>
              </a:rPr>
              <a:t>Strengths: FORÇA ou PONTOS FORTES</a:t>
            </a:r>
          </a:p>
          <a:p>
            <a:pPr algn="just">
              <a:lnSpc>
                <a:spcPts val="2442"/>
              </a:lnSpc>
            </a:pPr>
            <a:r>
              <a:rPr lang="en-US" sz="20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Trata-se da diferença alcançada pela organização, sendo uma variável controlável, que oportuniza uma vantagem operacional no ambiente empresarial.</a:t>
            </a:r>
          </a:p>
        </p:txBody>
      </p:sp>
      <p:grpSp>
        <p:nvGrpSpPr>
          <p:cNvPr id="10" name="Group 10"/>
          <p:cNvGrpSpPr/>
          <p:nvPr/>
        </p:nvGrpSpPr>
        <p:grpSpPr>
          <a:xfrm rot="-2700000">
            <a:off x="18178172" y="-837457"/>
            <a:ext cx="5852739" cy="8669109"/>
            <a:chOff x="0" y="0"/>
            <a:chExt cx="1541462" cy="22832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2700000">
            <a:off x="18663947" y="-837457"/>
            <a:ext cx="5852739" cy="8669109"/>
            <a:chOff x="0" y="0"/>
            <a:chExt cx="1541462" cy="22832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592696" y="3097157"/>
            <a:ext cx="5061418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b="1">
                <a:solidFill>
                  <a:srgbClr val="ED3237"/>
                </a:solidFill>
                <a:latin typeface="Poppins Bold"/>
                <a:ea typeface="Poppins Bold"/>
                <a:cs typeface="Poppins Bold"/>
                <a:sym typeface="Poppins Bold"/>
              </a:rPr>
              <a:t>Opportunities: OPORTUNIDADES​</a:t>
            </a:r>
          </a:p>
          <a:p>
            <a:pPr algn="just">
              <a:lnSpc>
                <a:spcPts val="2442"/>
              </a:lnSpc>
            </a:pPr>
            <a:r>
              <a:rPr lang="en-US" sz="20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Abrange a força ambiental incontrolável pela organização, que pode beneficiar sua atividade estratégica, desde que conhecida e usufruída corretamente enquanto existente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6279269"/>
            <a:ext cx="5061418" cy="220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b="1">
                <a:solidFill>
                  <a:srgbClr val="DE1F22"/>
                </a:solidFill>
                <a:latin typeface="Poppins Bold"/>
                <a:ea typeface="Poppins Bold"/>
                <a:cs typeface="Poppins Bold"/>
                <a:sym typeface="Poppins Bold"/>
              </a:rPr>
              <a:t>Weaknesses: FRAQUEZA ou PONTOS FRACOS</a:t>
            </a:r>
          </a:p>
          <a:p>
            <a:pPr algn="just">
              <a:lnSpc>
                <a:spcPts val="2442"/>
              </a:lnSpc>
            </a:pPr>
            <a:r>
              <a:rPr lang="en-US" sz="20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Compreende as circunstâncias inadequadas da organização. Sendo uma variável controlável, que propicia uma desvantagem operacional no ambiente organizacional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592696" y="6279269"/>
            <a:ext cx="5061418" cy="24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b="1">
                <a:solidFill>
                  <a:srgbClr val="18914C"/>
                </a:solidFill>
                <a:latin typeface="Poppins Bold"/>
                <a:ea typeface="Poppins Bold"/>
                <a:cs typeface="Poppins Bold"/>
                <a:sym typeface="Poppins Bold"/>
              </a:rPr>
              <a:t>Threats: AMEAÇAS​</a:t>
            </a:r>
          </a:p>
          <a:p>
            <a:pPr algn="just">
              <a:lnSpc>
                <a:spcPts val="2442"/>
              </a:lnSpc>
            </a:pPr>
            <a:r>
              <a:rPr lang="en-US" sz="20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Trata-se da força ambiental incontrolável pela organização, que concebe obstáculos à sua atividade estratégica, podendo ou não ser evitada, caso seja identificada rapidamente.​</a:t>
            </a:r>
          </a:p>
          <a:p>
            <a:pPr algn="just">
              <a:lnSpc>
                <a:spcPts val="2442"/>
              </a:lnSpc>
            </a:pPr>
            <a:endParaRPr lang="en-US" sz="2035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361880" y="4544469"/>
            <a:ext cx="531854" cy="39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47686" y="4544469"/>
            <a:ext cx="531854" cy="39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61880" y="6583288"/>
            <a:ext cx="531854" cy="39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W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47686" y="6583288"/>
            <a:ext cx="531854" cy="39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</a:t>
            </a:r>
          </a:p>
        </p:txBody>
      </p:sp>
      <p:sp>
        <p:nvSpPr>
          <p:cNvPr id="23" name="AutoShape 23"/>
          <p:cNvSpPr/>
          <p:nvPr/>
        </p:nvSpPr>
        <p:spPr>
          <a:xfrm flipH="1">
            <a:off x="6451875" y="3853751"/>
            <a:ext cx="684186" cy="0"/>
          </a:xfrm>
          <a:prstGeom prst="line">
            <a:avLst/>
          </a:prstGeom>
          <a:ln w="38100" cap="flat">
            <a:solidFill>
              <a:srgbClr val="DE1F22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24" name="AutoShape 24"/>
          <p:cNvSpPr/>
          <p:nvPr/>
        </p:nvSpPr>
        <p:spPr>
          <a:xfrm flipH="1">
            <a:off x="10423023" y="3853751"/>
            <a:ext cx="684186" cy="0"/>
          </a:xfrm>
          <a:prstGeom prst="line">
            <a:avLst/>
          </a:prstGeom>
          <a:ln w="38100" cap="flat">
            <a:solidFill>
              <a:srgbClr val="DE1F22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flipH="1">
            <a:off x="6553869" y="7564467"/>
            <a:ext cx="712761" cy="0"/>
          </a:xfrm>
          <a:prstGeom prst="line">
            <a:avLst/>
          </a:prstGeom>
          <a:ln w="38100" cap="flat">
            <a:solidFill>
              <a:srgbClr val="ED323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26" name="AutoShape 26"/>
          <p:cNvSpPr/>
          <p:nvPr/>
        </p:nvSpPr>
        <p:spPr>
          <a:xfrm flipH="1">
            <a:off x="10485562" y="7545417"/>
            <a:ext cx="684186" cy="0"/>
          </a:xfrm>
          <a:prstGeom prst="line">
            <a:avLst/>
          </a:prstGeom>
          <a:ln w="38100" cap="flat">
            <a:solidFill>
              <a:srgbClr val="ED3237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27" name="Group 27"/>
          <p:cNvGrpSpPr/>
          <p:nvPr/>
        </p:nvGrpSpPr>
        <p:grpSpPr>
          <a:xfrm rot="-2700000">
            <a:off x="11799447" y="-7402081"/>
            <a:ext cx="6664400" cy="8669109"/>
            <a:chOff x="0" y="0"/>
            <a:chExt cx="1755233" cy="228322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ED3237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755233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0" y="9987931"/>
            <a:ext cx="9172262" cy="598138"/>
            <a:chOff x="0" y="0"/>
            <a:chExt cx="2757678" cy="17983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757678" cy="179833"/>
            </a:xfrm>
            <a:custGeom>
              <a:avLst/>
              <a:gdLst/>
              <a:ahLst/>
              <a:cxnLst/>
              <a:rect l="l" t="t" r="r" b="b"/>
              <a:pathLst>
                <a:path w="2757678" h="179833">
                  <a:moveTo>
                    <a:pt x="0" y="0"/>
                  </a:moveTo>
                  <a:lnTo>
                    <a:pt x="2757678" y="0"/>
                  </a:lnTo>
                  <a:lnTo>
                    <a:pt x="2757678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DE1F22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2757678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129760" y="9987931"/>
            <a:ext cx="9172262" cy="598138"/>
            <a:chOff x="0" y="0"/>
            <a:chExt cx="2757678" cy="17983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57678" cy="179833"/>
            </a:xfrm>
            <a:custGeom>
              <a:avLst/>
              <a:gdLst/>
              <a:ahLst/>
              <a:cxnLst/>
              <a:rect l="l" t="t" r="r" b="b"/>
              <a:pathLst>
                <a:path w="2757678" h="179833">
                  <a:moveTo>
                    <a:pt x="0" y="0"/>
                  </a:moveTo>
                  <a:lnTo>
                    <a:pt x="2757678" y="0"/>
                  </a:lnTo>
                  <a:lnTo>
                    <a:pt x="2757678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18914C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2757678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028700" y="857250"/>
            <a:ext cx="7603224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</a:pPr>
            <a:r>
              <a:rPr lang="en-US" sz="5700" b="1">
                <a:solidFill>
                  <a:srgbClr val="18914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Análise SWOT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28700" y="1864995"/>
            <a:ext cx="12384670" cy="632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6"/>
              </a:lnSpc>
            </a:pPr>
            <a:r>
              <a:rPr lang="en-US" sz="192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A Análise de SWOT é um instrumento muito utilizado no Plano de Ação das organizações, isso porque força e corporação a se confrontam com o ambiente.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8178172" y="-837457"/>
            <a:ext cx="5852739" cy="8669109"/>
            <a:chOff x="0" y="0"/>
            <a:chExt cx="1541462" cy="2283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8663947" y="-837457"/>
            <a:ext cx="5852739" cy="8669109"/>
            <a:chOff x="0" y="0"/>
            <a:chExt cx="1541462" cy="2283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11672" y="0"/>
            <a:ext cx="14065866" cy="162462"/>
            <a:chOff x="0" y="0"/>
            <a:chExt cx="4228960" cy="488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28960" cy="48845"/>
            </a:xfrm>
            <a:custGeom>
              <a:avLst/>
              <a:gdLst/>
              <a:ahLst/>
              <a:cxnLst/>
              <a:rect l="l" t="t" r="r" b="b"/>
              <a:pathLst>
                <a:path w="4228960" h="48845">
                  <a:moveTo>
                    <a:pt x="0" y="0"/>
                  </a:moveTo>
                  <a:lnTo>
                    <a:pt x="4228960" y="0"/>
                  </a:lnTo>
                  <a:lnTo>
                    <a:pt x="4228960" y="48845"/>
                  </a:lnTo>
                  <a:lnTo>
                    <a:pt x="0" y="48845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28960" cy="86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1799447" y="-7402081"/>
            <a:ext cx="6664400" cy="8669109"/>
            <a:chOff x="0" y="0"/>
            <a:chExt cx="1755233" cy="22832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ED3237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55233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9987931"/>
            <a:ext cx="9172262" cy="598138"/>
            <a:chOff x="0" y="0"/>
            <a:chExt cx="2757678" cy="1798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57678" cy="179833"/>
            </a:xfrm>
            <a:custGeom>
              <a:avLst/>
              <a:gdLst/>
              <a:ahLst/>
              <a:cxnLst/>
              <a:rect l="l" t="t" r="r" b="b"/>
              <a:pathLst>
                <a:path w="2757678" h="179833">
                  <a:moveTo>
                    <a:pt x="0" y="0"/>
                  </a:moveTo>
                  <a:lnTo>
                    <a:pt x="2757678" y="0"/>
                  </a:lnTo>
                  <a:lnTo>
                    <a:pt x="2757678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DE1F2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57678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29760" y="9987931"/>
            <a:ext cx="9172262" cy="598138"/>
            <a:chOff x="0" y="0"/>
            <a:chExt cx="2757678" cy="17983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57678" cy="179833"/>
            </a:xfrm>
            <a:custGeom>
              <a:avLst/>
              <a:gdLst/>
              <a:ahLst/>
              <a:cxnLst/>
              <a:rect l="l" t="t" r="r" b="b"/>
              <a:pathLst>
                <a:path w="2757678" h="179833">
                  <a:moveTo>
                    <a:pt x="0" y="0"/>
                  </a:moveTo>
                  <a:lnTo>
                    <a:pt x="2757678" y="0"/>
                  </a:lnTo>
                  <a:lnTo>
                    <a:pt x="2757678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18914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57678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370650" y="1339991"/>
            <a:ext cx="7603224" cy="106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 b="1">
                <a:solidFill>
                  <a:srgbClr val="18914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Matriz de SWOT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76155" y="2309636"/>
            <a:ext cx="7992213" cy="62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6"/>
              </a:lnSpc>
            </a:pPr>
            <a:r>
              <a:rPr lang="en-US" sz="3720" b="1">
                <a:solidFill>
                  <a:srgbClr val="545454"/>
                </a:solidFill>
                <a:latin typeface="Poppins Bold"/>
                <a:ea typeface="Poppins Bold"/>
                <a:cs typeface="Poppins Bold"/>
                <a:sym typeface="Poppins Bold"/>
              </a:rPr>
              <a:t>Fatores Internos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234122" y="3630005"/>
            <a:ext cx="5354777" cy="5628295"/>
            <a:chOff x="0" y="0"/>
            <a:chExt cx="1410312" cy="148234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10312" cy="1482349"/>
            </a:xfrm>
            <a:custGeom>
              <a:avLst/>
              <a:gdLst/>
              <a:ahLst/>
              <a:cxnLst/>
              <a:rect l="l" t="t" r="r" b="b"/>
              <a:pathLst>
                <a:path w="1410312" h="1482349">
                  <a:moveTo>
                    <a:pt x="0" y="0"/>
                  </a:moveTo>
                  <a:lnTo>
                    <a:pt x="1410312" y="0"/>
                  </a:lnTo>
                  <a:lnTo>
                    <a:pt x="1410312" y="1482349"/>
                  </a:lnTo>
                  <a:lnTo>
                    <a:pt x="0" y="1482349"/>
                  </a:lnTo>
                  <a:close/>
                </a:path>
              </a:pathLst>
            </a:custGeom>
            <a:solidFill>
              <a:srgbClr val="ED3237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410312" cy="1520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710432" y="3630005"/>
            <a:ext cx="5354777" cy="5628295"/>
            <a:chOff x="0" y="0"/>
            <a:chExt cx="1410312" cy="148234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10312" cy="1482349"/>
            </a:xfrm>
            <a:custGeom>
              <a:avLst/>
              <a:gdLst/>
              <a:ahLst/>
              <a:cxnLst/>
              <a:rect l="l" t="t" r="r" b="b"/>
              <a:pathLst>
                <a:path w="1410312" h="1482349">
                  <a:moveTo>
                    <a:pt x="0" y="0"/>
                  </a:moveTo>
                  <a:lnTo>
                    <a:pt x="1410312" y="0"/>
                  </a:lnTo>
                  <a:lnTo>
                    <a:pt x="1410312" y="1482349"/>
                  </a:lnTo>
                  <a:lnTo>
                    <a:pt x="0" y="1482349"/>
                  </a:lnTo>
                  <a:close/>
                </a:path>
              </a:pathLst>
            </a:custGeom>
            <a:solidFill>
              <a:srgbClr val="ED3237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410312" cy="1520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293785" y="2894849"/>
            <a:ext cx="1880673" cy="1880673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8364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2665049" y="3268071"/>
            <a:ext cx="1138146" cy="1134228"/>
          </a:xfrm>
          <a:custGeom>
            <a:avLst/>
            <a:gdLst/>
            <a:ahLst/>
            <a:cxnLst/>
            <a:rect l="l" t="t" r="r" b="b"/>
            <a:pathLst>
              <a:path w="1138146" h="1134228">
                <a:moveTo>
                  <a:pt x="0" y="0"/>
                </a:moveTo>
                <a:lnTo>
                  <a:pt x="1138146" y="0"/>
                </a:lnTo>
                <a:lnTo>
                  <a:pt x="1138146" y="1134228"/>
                </a:lnTo>
                <a:lnTo>
                  <a:pt x="0" y="1134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4021007" y="5368422"/>
            <a:ext cx="4220864" cy="269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6"/>
              </a:lnSpc>
            </a:pPr>
            <a:r>
              <a:rPr lang="en-US" sz="25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Focos no Objetivo;</a:t>
            </a:r>
          </a:p>
          <a:p>
            <a:pPr algn="l">
              <a:lnSpc>
                <a:spcPts val="3116"/>
              </a:lnSpc>
            </a:pPr>
            <a:endParaRPr lang="en-US" sz="2596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116"/>
              </a:lnSpc>
            </a:pPr>
            <a:r>
              <a:rPr lang="en-US" sz="25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Equipe eficiente e comprometida;</a:t>
            </a:r>
          </a:p>
          <a:p>
            <a:pPr algn="l">
              <a:lnSpc>
                <a:spcPts val="2636"/>
              </a:lnSpc>
            </a:pPr>
            <a:endParaRPr lang="en-US" sz="2596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116"/>
              </a:lnSpc>
            </a:pPr>
            <a:r>
              <a:rPr lang="en-US" sz="25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Qualidade no atendimento.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48693" y="4209429"/>
            <a:ext cx="4593178" cy="56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9"/>
              </a:lnSpc>
            </a:pPr>
            <a:r>
              <a:rPr lang="en-US" sz="3533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PONTOS FORTES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3692521" y="5469953"/>
            <a:ext cx="221349" cy="221349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692521" y="6269811"/>
            <a:ext cx="221349" cy="221349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3692521" y="7375414"/>
            <a:ext cx="221349" cy="221349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0472032" y="5368422"/>
            <a:ext cx="4593178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6"/>
              </a:lnSpc>
            </a:pPr>
            <a:r>
              <a:rPr lang="en-US" sz="25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Estrutura do Departamento;</a:t>
            </a:r>
          </a:p>
          <a:p>
            <a:pPr algn="l">
              <a:lnSpc>
                <a:spcPts val="3116"/>
              </a:lnSpc>
            </a:pPr>
            <a:endParaRPr lang="en-US" sz="2596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116"/>
              </a:lnSpc>
            </a:pPr>
            <a:r>
              <a:rPr lang="en-US" sz="25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Equipe reduzida; e</a:t>
            </a:r>
          </a:p>
          <a:p>
            <a:pPr algn="l">
              <a:lnSpc>
                <a:spcPts val="3116"/>
              </a:lnSpc>
            </a:pPr>
            <a:endParaRPr lang="en-US" sz="2596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116"/>
              </a:lnSpc>
            </a:pPr>
            <a:r>
              <a:rPr lang="en-US" sz="25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Baixa Governança Corporativa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0156710" y="5469953"/>
            <a:ext cx="221349" cy="221349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156710" y="7441000"/>
            <a:ext cx="221349" cy="221349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0156710" y="6615060"/>
            <a:ext cx="221349" cy="221349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9809493" y="4209429"/>
            <a:ext cx="4593178" cy="56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9"/>
              </a:lnSpc>
            </a:pPr>
            <a:r>
              <a:rPr lang="en-US" sz="3533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PONTOS FRACOS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13931834" y="2894849"/>
            <a:ext cx="1880673" cy="1880673"/>
            <a:chOff x="0" y="0"/>
            <a:chExt cx="812800" cy="8128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3332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7" name="Freeform 57"/>
          <p:cNvSpPr/>
          <p:nvPr/>
        </p:nvSpPr>
        <p:spPr>
          <a:xfrm>
            <a:off x="14281331" y="3193303"/>
            <a:ext cx="1181679" cy="1199121"/>
          </a:xfrm>
          <a:custGeom>
            <a:avLst/>
            <a:gdLst/>
            <a:ahLst/>
            <a:cxnLst/>
            <a:rect l="l" t="t" r="r" b="b"/>
            <a:pathLst>
              <a:path w="1181679" h="1199121">
                <a:moveTo>
                  <a:pt x="0" y="0"/>
                </a:moveTo>
                <a:lnTo>
                  <a:pt x="1181679" y="0"/>
                </a:lnTo>
                <a:lnTo>
                  <a:pt x="1181679" y="1199121"/>
                </a:lnTo>
                <a:lnTo>
                  <a:pt x="0" y="1199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8178172" y="-837457"/>
            <a:ext cx="5852739" cy="8669109"/>
            <a:chOff x="0" y="0"/>
            <a:chExt cx="1541462" cy="2283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8663947" y="-837457"/>
            <a:ext cx="5852739" cy="8669109"/>
            <a:chOff x="0" y="0"/>
            <a:chExt cx="1541462" cy="2283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18914C">
                <a:alpha val="4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41462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1799447" y="-7402081"/>
            <a:ext cx="6664400" cy="8669109"/>
            <a:chOff x="0" y="0"/>
            <a:chExt cx="1755233" cy="22832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ED3237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55233" cy="2321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987931"/>
            <a:ext cx="9172262" cy="598138"/>
            <a:chOff x="0" y="0"/>
            <a:chExt cx="2757678" cy="1798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57678" cy="179833"/>
            </a:xfrm>
            <a:custGeom>
              <a:avLst/>
              <a:gdLst/>
              <a:ahLst/>
              <a:cxnLst/>
              <a:rect l="l" t="t" r="r" b="b"/>
              <a:pathLst>
                <a:path w="2757678" h="179833">
                  <a:moveTo>
                    <a:pt x="0" y="0"/>
                  </a:moveTo>
                  <a:lnTo>
                    <a:pt x="2757678" y="0"/>
                  </a:lnTo>
                  <a:lnTo>
                    <a:pt x="2757678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DE1F2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757678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29760" y="9987931"/>
            <a:ext cx="9172262" cy="598138"/>
            <a:chOff x="0" y="0"/>
            <a:chExt cx="2757678" cy="1798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57678" cy="179833"/>
            </a:xfrm>
            <a:custGeom>
              <a:avLst/>
              <a:gdLst/>
              <a:ahLst/>
              <a:cxnLst/>
              <a:rect l="l" t="t" r="r" b="b"/>
              <a:pathLst>
                <a:path w="2757678" h="179833">
                  <a:moveTo>
                    <a:pt x="0" y="0"/>
                  </a:moveTo>
                  <a:lnTo>
                    <a:pt x="2757678" y="0"/>
                  </a:lnTo>
                  <a:lnTo>
                    <a:pt x="2757678" y="179833"/>
                  </a:lnTo>
                  <a:lnTo>
                    <a:pt x="0" y="179833"/>
                  </a:lnTo>
                  <a:close/>
                </a:path>
              </a:pathLst>
            </a:custGeom>
            <a:solidFill>
              <a:srgbClr val="18914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57678" cy="21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370650" y="1339991"/>
            <a:ext cx="7603224" cy="106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 b="1">
                <a:solidFill>
                  <a:srgbClr val="18914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Matriz de SWOT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76155" y="2309636"/>
            <a:ext cx="7992213" cy="62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6"/>
              </a:lnSpc>
            </a:pPr>
            <a:r>
              <a:rPr lang="en-US" sz="3720" b="1">
                <a:solidFill>
                  <a:srgbClr val="545454"/>
                </a:solidFill>
                <a:latin typeface="Poppins Bold"/>
                <a:ea typeface="Poppins Bold"/>
                <a:cs typeface="Poppins Bold"/>
                <a:sym typeface="Poppins Bold"/>
              </a:rPr>
              <a:t>Fatores Externos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234122" y="3630005"/>
            <a:ext cx="5354777" cy="5628295"/>
            <a:chOff x="0" y="0"/>
            <a:chExt cx="1410312" cy="148234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10312" cy="1482349"/>
            </a:xfrm>
            <a:custGeom>
              <a:avLst/>
              <a:gdLst/>
              <a:ahLst/>
              <a:cxnLst/>
              <a:rect l="l" t="t" r="r" b="b"/>
              <a:pathLst>
                <a:path w="1410312" h="1482349">
                  <a:moveTo>
                    <a:pt x="0" y="0"/>
                  </a:moveTo>
                  <a:lnTo>
                    <a:pt x="1410312" y="0"/>
                  </a:lnTo>
                  <a:lnTo>
                    <a:pt x="1410312" y="1482349"/>
                  </a:lnTo>
                  <a:lnTo>
                    <a:pt x="0" y="1482349"/>
                  </a:lnTo>
                  <a:close/>
                </a:path>
              </a:pathLst>
            </a:custGeom>
            <a:solidFill>
              <a:srgbClr val="ED3237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410312" cy="1520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710432" y="3630005"/>
            <a:ext cx="5354777" cy="5628295"/>
            <a:chOff x="0" y="0"/>
            <a:chExt cx="1410312" cy="148234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10312" cy="1482349"/>
            </a:xfrm>
            <a:custGeom>
              <a:avLst/>
              <a:gdLst/>
              <a:ahLst/>
              <a:cxnLst/>
              <a:rect l="l" t="t" r="r" b="b"/>
              <a:pathLst>
                <a:path w="1410312" h="1482349">
                  <a:moveTo>
                    <a:pt x="0" y="0"/>
                  </a:moveTo>
                  <a:lnTo>
                    <a:pt x="1410312" y="0"/>
                  </a:lnTo>
                  <a:lnTo>
                    <a:pt x="1410312" y="1482349"/>
                  </a:lnTo>
                  <a:lnTo>
                    <a:pt x="0" y="1482349"/>
                  </a:lnTo>
                  <a:close/>
                </a:path>
              </a:pathLst>
            </a:custGeom>
            <a:solidFill>
              <a:srgbClr val="ED3237">
                <a:alpha val="8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410312" cy="1520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648693" y="4209429"/>
            <a:ext cx="4593178" cy="56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9"/>
              </a:lnSpc>
            </a:pPr>
            <a:r>
              <a:rPr lang="en-US" sz="3533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OPORTUNIDADES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427344" y="5469953"/>
            <a:ext cx="221349" cy="22134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427344" y="6176320"/>
            <a:ext cx="221349" cy="221349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427344" y="7281923"/>
            <a:ext cx="221349" cy="22134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987257" y="5469953"/>
            <a:ext cx="221349" cy="221349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87257" y="7660650"/>
            <a:ext cx="221349" cy="221349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987257" y="6563001"/>
            <a:ext cx="221349" cy="221349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9809493" y="4209429"/>
            <a:ext cx="4593178" cy="56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9"/>
              </a:lnSpc>
            </a:pPr>
            <a:r>
              <a:rPr lang="en-US" sz="3533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AMEAÇAS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3931834" y="2894849"/>
            <a:ext cx="1880673" cy="1880673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3332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2181057" y="2852527"/>
            <a:ext cx="1880673" cy="1880673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8364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2538185" y="3193303"/>
            <a:ext cx="1166417" cy="1199121"/>
          </a:xfrm>
          <a:custGeom>
            <a:avLst/>
            <a:gdLst/>
            <a:ahLst/>
            <a:cxnLst/>
            <a:rect l="l" t="t" r="r" b="b"/>
            <a:pathLst>
              <a:path w="1166417" h="1199121">
                <a:moveTo>
                  <a:pt x="0" y="0"/>
                </a:moveTo>
                <a:lnTo>
                  <a:pt x="1166417" y="0"/>
                </a:lnTo>
                <a:lnTo>
                  <a:pt x="1166417" y="1199121"/>
                </a:lnTo>
                <a:lnTo>
                  <a:pt x="0" y="1199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4402671" y="3254946"/>
            <a:ext cx="1075837" cy="1075837"/>
          </a:xfrm>
          <a:custGeom>
            <a:avLst/>
            <a:gdLst/>
            <a:ahLst/>
            <a:cxnLst/>
            <a:rect l="l" t="t" r="r" b="b"/>
            <a:pathLst>
              <a:path w="1075837" h="1075837">
                <a:moveTo>
                  <a:pt x="0" y="0"/>
                </a:moveTo>
                <a:lnTo>
                  <a:pt x="1075836" y="0"/>
                </a:lnTo>
                <a:lnTo>
                  <a:pt x="1075836" y="1075836"/>
                </a:lnTo>
                <a:lnTo>
                  <a:pt x="0" y="1075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TextBox 53"/>
          <p:cNvSpPr txBox="1"/>
          <p:nvPr/>
        </p:nvSpPr>
        <p:spPr>
          <a:xfrm>
            <a:off x="3747552" y="5368422"/>
            <a:ext cx="4841347" cy="327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6"/>
              </a:lnSpc>
            </a:pPr>
            <a:r>
              <a:rPr lang="en-US" sz="23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Concurso público</a:t>
            </a:r>
          </a:p>
          <a:p>
            <a:pPr algn="l">
              <a:lnSpc>
                <a:spcPts val="2876"/>
              </a:lnSpc>
            </a:pPr>
            <a:endParaRPr lang="en-US" sz="2396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76"/>
              </a:lnSpc>
            </a:pPr>
            <a:r>
              <a:rPr lang="en-US" sz="23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Capacitação e especialização dos servidores;</a:t>
            </a:r>
          </a:p>
          <a:p>
            <a:pPr algn="l">
              <a:lnSpc>
                <a:spcPts val="2876"/>
              </a:lnSpc>
            </a:pPr>
            <a:endParaRPr lang="en-US" sz="2396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76"/>
              </a:lnSpc>
            </a:pPr>
            <a:r>
              <a:rPr lang="en-US" sz="23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Credibilidade institucional perante segurados, órgãos de controle e instituições públicas e privadas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0347411" y="5368422"/>
            <a:ext cx="4593178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6"/>
              </a:lnSpc>
            </a:pPr>
            <a:r>
              <a:rPr lang="en-US" sz="23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Interferência política na gestão de pessoas.;</a:t>
            </a:r>
          </a:p>
          <a:p>
            <a:pPr algn="l">
              <a:lnSpc>
                <a:spcPts val="2876"/>
              </a:lnSpc>
            </a:pPr>
            <a:endParaRPr lang="en-US" sz="2396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76"/>
              </a:lnSpc>
            </a:pPr>
            <a:r>
              <a:rPr lang="en-US" sz="23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Cenário Instável da Economia e da Política;</a:t>
            </a:r>
          </a:p>
          <a:p>
            <a:pPr algn="l">
              <a:lnSpc>
                <a:spcPts val="2876"/>
              </a:lnSpc>
            </a:pPr>
            <a:endParaRPr lang="en-US" sz="2396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76"/>
              </a:lnSpc>
            </a:pPr>
            <a:r>
              <a:rPr lang="en-US" sz="23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Instabilidade do mercado financeiro.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-411672" y="0"/>
            <a:ext cx="14065866" cy="162462"/>
            <a:chOff x="0" y="0"/>
            <a:chExt cx="4228960" cy="48845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4228960" cy="48845"/>
            </a:xfrm>
            <a:custGeom>
              <a:avLst/>
              <a:gdLst/>
              <a:ahLst/>
              <a:cxnLst/>
              <a:rect l="l" t="t" r="r" b="b"/>
              <a:pathLst>
                <a:path w="4228960" h="48845">
                  <a:moveTo>
                    <a:pt x="0" y="0"/>
                  </a:moveTo>
                  <a:lnTo>
                    <a:pt x="4228960" y="0"/>
                  </a:lnTo>
                  <a:lnTo>
                    <a:pt x="4228960" y="48845"/>
                  </a:lnTo>
                  <a:lnTo>
                    <a:pt x="0" y="48845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4228960" cy="86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1179</Words>
  <Application>Microsoft Office PowerPoint</Application>
  <PresentationFormat>Personalizar</PresentationFormat>
  <Paragraphs>210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Poppins Heavy</vt:lpstr>
      <vt:lpstr>Poppins Bold</vt:lpstr>
      <vt:lpstr>Poppins Medium</vt:lpstr>
      <vt:lpstr>Poppins Semi-Bold</vt:lpstr>
      <vt:lpstr>Arial</vt:lpstr>
      <vt:lpstr>Poppins</vt:lpstr>
      <vt:lpstr>Poppins Medium Italics</vt:lpstr>
      <vt:lpstr>Jannah Medium</vt:lpstr>
      <vt:lpstr>Calibri</vt:lpstr>
      <vt:lpstr>Jannah Heavy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Jussara_Minuta_Plano de Ação_V.1_2024.10</dc:title>
  <dc:creator>Usuario</dc:creator>
  <cp:lastModifiedBy>Usuario</cp:lastModifiedBy>
  <cp:revision>2</cp:revision>
  <dcterms:created xsi:type="dcterms:W3CDTF">2006-08-16T00:00:00Z</dcterms:created>
  <dcterms:modified xsi:type="dcterms:W3CDTF">2024-10-07T17:20:20Z</dcterms:modified>
  <dc:identifier>DAGSV9jz5Oc</dc:identifier>
</cp:coreProperties>
</file>